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56" d="100"/>
          <a:sy n="56" d="100"/>
        </p:scale>
        <p:origin x="61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d Razu Ahmed" userId="b233480a-386e-46b6-9d56-5ba1c1554569" providerId="ADAL" clId="{12E8CBA4-85E4-4D8A-A7FF-413B42C46D10}"/>
    <pc:docChg chg="undo custSel modSld">
      <pc:chgData name="Md Razu Ahmed" userId="b233480a-386e-46b6-9d56-5ba1c1554569" providerId="ADAL" clId="{12E8CBA4-85E4-4D8A-A7FF-413B42C46D10}" dt="2026-04-26T05:30:41.742" v="89" actId="1076"/>
      <pc:docMkLst>
        <pc:docMk/>
      </pc:docMkLst>
      <pc:sldChg chg="modSp mod">
        <pc:chgData name="Md Razu Ahmed" userId="b233480a-386e-46b6-9d56-5ba1c1554569" providerId="ADAL" clId="{12E8CBA4-85E4-4D8A-A7FF-413B42C46D10}" dt="2026-04-26T05:26:19.470" v="13" actId="27636"/>
        <pc:sldMkLst>
          <pc:docMk/>
          <pc:sldMk cId="0" sldId="258"/>
        </pc:sldMkLst>
        <pc:spChg chg="mod">
          <ac:chgData name="Md Razu Ahmed" userId="b233480a-386e-46b6-9d56-5ba1c1554569" providerId="ADAL" clId="{12E8CBA4-85E4-4D8A-A7FF-413B42C46D10}" dt="2026-04-26T05:26:06.531" v="9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5:57.952" v="7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6:03.316" v="8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5:41.076" v="2" actId="1076"/>
          <ac:spMkLst>
            <pc:docMk/>
            <pc:sldMk cId="0" sldId="258"/>
            <ac:spMk id="43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5:44.790" v="4" actId="27636"/>
          <ac:spMkLst>
            <pc:docMk/>
            <pc:sldMk cId="0" sldId="258"/>
            <ac:spMk id="45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6:16.296" v="11" actId="27636"/>
          <ac:spMkLst>
            <pc:docMk/>
            <pc:sldMk cId="0" sldId="258"/>
            <ac:spMk id="58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6:19.470" v="13" actId="27636"/>
          <ac:spMkLst>
            <pc:docMk/>
            <pc:sldMk cId="0" sldId="258"/>
            <ac:spMk id="68" creationId="{00000000-0000-0000-0000-000000000000}"/>
          </ac:spMkLst>
        </pc:spChg>
      </pc:sldChg>
      <pc:sldChg chg="modSp mod">
        <pc:chgData name="Md Razu Ahmed" userId="b233480a-386e-46b6-9d56-5ba1c1554569" providerId="ADAL" clId="{12E8CBA4-85E4-4D8A-A7FF-413B42C46D10}" dt="2026-04-26T05:27:09.330" v="20" actId="27636"/>
        <pc:sldMkLst>
          <pc:docMk/>
          <pc:sldMk cId="0" sldId="260"/>
        </pc:sldMkLst>
        <pc:spChg chg="mod">
          <ac:chgData name="Md Razu Ahmed" userId="b233480a-386e-46b6-9d56-5ba1c1554569" providerId="ADAL" clId="{12E8CBA4-85E4-4D8A-A7FF-413B42C46D10}" dt="2026-04-26T05:26:59.408" v="14" actId="14100"/>
          <ac:spMkLst>
            <pc:docMk/>
            <pc:sldMk cId="0" sldId="260"/>
            <ac:spMk id="9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09.330" v="20" actId="27636"/>
          <ac:spMkLst>
            <pc:docMk/>
            <pc:sldMk cId="0" sldId="260"/>
            <ac:spMk id="10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09.323" v="19" actId="27636"/>
          <ac:spMkLst>
            <pc:docMk/>
            <pc:sldMk cId="0" sldId="260"/>
            <ac:spMk id="11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09.323" v="16" actId="27636"/>
          <ac:spMkLst>
            <pc:docMk/>
            <pc:sldMk cId="0" sldId="260"/>
            <ac:spMk id="12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09.323" v="18" actId="27636"/>
          <ac:spMkLst>
            <pc:docMk/>
            <pc:sldMk cId="0" sldId="260"/>
            <ac:spMk id="13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09.323" v="17" actId="27636"/>
          <ac:spMkLst>
            <pc:docMk/>
            <pc:sldMk cId="0" sldId="260"/>
            <ac:spMk id="14" creationId="{00000000-0000-0000-0000-000000000000}"/>
          </ac:spMkLst>
        </pc:spChg>
      </pc:sldChg>
      <pc:sldChg chg="modSp mod">
        <pc:chgData name="Md Razu Ahmed" userId="b233480a-386e-46b6-9d56-5ba1c1554569" providerId="ADAL" clId="{12E8CBA4-85E4-4D8A-A7FF-413B42C46D10}" dt="2026-04-26T05:27:42.881" v="30" actId="27636"/>
        <pc:sldMkLst>
          <pc:docMk/>
          <pc:sldMk cId="0" sldId="261"/>
        </pc:sldMkLst>
        <pc:spChg chg="mod">
          <ac:chgData name="Md Razu Ahmed" userId="b233480a-386e-46b6-9d56-5ba1c1554569" providerId="ADAL" clId="{12E8CBA4-85E4-4D8A-A7FF-413B42C46D10}" dt="2026-04-26T05:27:31.187" v="24" actId="1076"/>
          <ac:spMkLst>
            <pc:docMk/>
            <pc:sldMk cId="0" sldId="261"/>
            <ac:spMk id="10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25.889" v="23" actId="27636"/>
          <ac:spMkLst>
            <pc:docMk/>
            <pc:sldMk cId="0" sldId="261"/>
            <ac:spMk id="11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37.940" v="26" actId="27636"/>
          <ac:spMkLst>
            <pc:docMk/>
            <pc:sldMk cId="0" sldId="261"/>
            <ac:spMk id="55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7:42.881" v="30" actId="27636"/>
          <ac:spMkLst>
            <pc:docMk/>
            <pc:sldMk cId="0" sldId="261"/>
            <ac:spMk id="56" creationId="{00000000-0000-0000-0000-000000000000}"/>
          </ac:spMkLst>
        </pc:spChg>
      </pc:sldChg>
      <pc:sldChg chg="modSp mod">
        <pc:chgData name="Md Razu Ahmed" userId="b233480a-386e-46b6-9d56-5ba1c1554569" providerId="ADAL" clId="{12E8CBA4-85E4-4D8A-A7FF-413B42C46D10}" dt="2026-04-26T05:30:41.742" v="89" actId="1076"/>
        <pc:sldMkLst>
          <pc:docMk/>
          <pc:sldMk cId="0" sldId="262"/>
        </pc:sldMkLst>
        <pc:spChg chg="mod">
          <ac:chgData name="Md Razu Ahmed" userId="b233480a-386e-46b6-9d56-5ba1c1554569" providerId="ADAL" clId="{12E8CBA4-85E4-4D8A-A7FF-413B42C46D10}" dt="2026-04-26T05:30:29.090" v="83" actId="27636"/>
          <ac:spMkLst>
            <pc:docMk/>
            <pc:sldMk cId="0" sldId="262"/>
            <ac:spMk id="10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30:32.281" v="85" actId="27636"/>
          <ac:spMkLst>
            <pc:docMk/>
            <pc:sldMk cId="0" sldId="262"/>
            <ac:spMk id="11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30:41.742" v="89" actId="1076"/>
          <ac:spMkLst>
            <pc:docMk/>
            <pc:sldMk cId="0" sldId="262"/>
            <ac:spMk id="12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30:39.367" v="88" actId="1076"/>
          <ac:spMkLst>
            <pc:docMk/>
            <pc:sldMk cId="0" sldId="262"/>
            <ac:spMk id="13" creationId="{00000000-0000-0000-0000-000000000000}"/>
          </ac:spMkLst>
        </pc:spChg>
      </pc:sldChg>
      <pc:sldChg chg="modSp mod">
        <pc:chgData name="Md Razu Ahmed" userId="b233480a-386e-46b6-9d56-5ba1c1554569" providerId="ADAL" clId="{12E8CBA4-85E4-4D8A-A7FF-413B42C46D10}" dt="2026-04-26T05:30:10.611" v="81" actId="14100"/>
        <pc:sldMkLst>
          <pc:docMk/>
          <pc:sldMk cId="0" sldId="263"/>
        </pc:sldMkLst>
        <pc:spChg chg="mod">
          <ac:chgData name="Md Razu Ahmed" userId="b233480a-386e-46b6-9d56-5ba1c1554569" providerId="ADAL" clId="{12E8CBA4-85E4-4D8A-A7FF-413B42C46D10}" dt="2026-04-26T05:28:00.172" v="32" actId="1076"/>
          <ac:spMkLst>
            <pc:docMk/>
            <pc:sldMk cId="0" sldId="263"/>
            <ac:spMk id="9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9:38.029" v="70" actId="1076"/>
          <ac:spMkLst>
            <pc:docMk/>
            <pc:sldMk cId="0" sldId="263"/>
            <ac:spMk id="13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9:46.727" v="75" actId="1076"/>
          <ac:spMkLst>
            <pc:docMk/>
            <pc:sldMk cId="0" sldId="263"/>
            <ac:spMk id="17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9:52.769" v="77" actId="1076"/>
          <ac:spMkLst>
            <pc:docMk/>
            <pc:sldMk cId="0" sldId="263"/>
            <ac:spMk id="21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9:58.282" v="79" actId="1076"/>
          <ac:spMkLst>
            <pc:docMk/>
            <pc:sldMk cId="0" sldId="263"/>
            <ac:spMk id="25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30:08.118" v="80" actId="1076"/>
          <ac:spMkLst>
            <pc:docMk/>
            <pc:sldMk cId="0" sldId="263"/>
            <ac:spMk id="33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30:10.611" v="81" actId="14100"/>
          <ac:spMkLst>
            <pc:docMk/>
            <pc:sldMk cId="0" sldId="263"/>
            <ac:spMk id="36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8:20.079" v="40" actId="27636"/>
          <ac:spMkLst>
            <pc:docMk/>
            <pc:sldMk cId="0" sldId="263"/>
            <ac:spMk id="45" creationId="{00000000-0000-0000-0000-000000000000}"/>
          </ac:spMkLst>
        </pc:spChg>
      </pc:sldChg>
      <pc:sldChg chg="delSp modSp mod">
        <pc:chgData name="Md Razu Ahmed" userId="b233480a-386e-46b6-9d56-5ba1c1554569" providerId="ADAL" clId="{12E8CBA4-85E4-4D8A-A7FF-413B42C46D10}" dt="2026-04-26T05:29:20.174" v="68" actId="27636"/>
        <pc:sldMkLst>
          <pc:docMk/>
          <pc:sldMk cId="0" sldId="264"/>
        </pc:sldMkLst>
        <pc:spChg chg="del">
          <ac:chgData name="Md Razu Ahmed" userId="b233480a-386e-46b6-9d56-5ba1c1554569" providerId="ADAL" clId="{12E8CBA4-85E4-4D8A-A7FF-413B42C46D10}" dt="2026-04-26T05:29:04.443" v="62" actId="478"/>
          <ac:spMkLst>
            <pc:docMk/>
            <pc:sldMk cId="0" sldId="264"/>
            <ac:spMk id="3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9:20.174" v="68" actId="27636"/>
          <ac:spMkLst>
            <pc:docMk/>
            <pc:sldMk cId="0" sldId="264"/>
            <ac:spMk id="9" creationId="{00000000-0000-0000-0000-000000000000}"/>
          </ac:spMkLst>
        </pc:spChg>
        <pc:spChg chg="mod">
          <ac:chgData name="Md Razu Ahmed" userId="b233480a-386e-46b6-9d56-5ba1c1554569" providerId="ADAL" clId="{12E8CBA4-85E4-4D8A-A7FF-413B42C46D10}" dt="2026-04-26T05:28:50.615" v="57" actId="20577"/>
          <ac:spMkLst>
            <pc:docMk/>
            <pc:sldMk cId="0" sldId="264"/>
            <ac:spMk id="24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8:57.312" v="58" actId="478"/>
          <ac:spMkLst>
            <pc:docMk/>
            <pc:sldMk cId="0" sldId="264"/>
            <ac:spMk id="26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8:58.460" v="59" actId="478"/>
          <ac:spMkLst>
            <pc:docMk/>
            <pc:sldMk cId="0" sldId="264"/>
            <ac:spMk id="27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9:00.234" v="60" actId="478"/>
          <ac:spMkLst>
            <pc:docMk/>
            <pc:sldMk cId="0" sldId="264"/>
            <ac:spMk id="29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9:01.451" v="61" actId="478"/>
          <ac:spMkLst>
            <pc:docMk/>
            <pc:sldMk cId="0" sldId="264"/>
            <ac:spMk id="30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9:05.563" v="63" actId="478"/>
          <ac:spMkLst>
            <pc:docMk/>
            <pc:sldMk cId="0" sldId="264"/>
            <ac:spMk id="32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9:07.137" v="64" actId="478"/>
          <ac:spMkLst>
            <pc:docMk/>
            <pc:sldMk cId="0" sldId="264"/>
            <ac:spMk id="34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9:08.283" v="65" actId="478"/>
          <ac:spMkLst>
            <pc:docMk/>
            <pc:sldMk cId="0" sldId="264"/>
            <ac:spMk id="36" creationId="{00000000-0000-0000-0000-000000000000}"/>
          </ac:spMkLst>
        </pc:spChg>
        <pc:spChg chg="del">
          <ac:chgData name="Md Razu Ahmed" userId="b233480a-386e-46b6-9d56-5ba1c1554569" providerId="ADAL" clId="{12E8CBA4-85E4-4D8A-A7FF-413B42C46D10}" dt="2026-04-26T05:29:09.625" v="66" actId="478"/>
          <ac:spMkLst>
            <pc:docMk/>
            <pc:sldMk cId="0" sldId="264"/>
            <ac:spMk id="3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950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2382500" y="-2476500"/>
            <a:ext cx="7620000" cy="7620000"/>
          </a:xfrm>
          <a:prstGeom prst="ellipse">
            <a:avLst/>
          </a:prstGeom>
          <a:solidFill>
            <a:srgbClr val="EEF1FB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1239500" y="7429500"/>
            <a:ext cx="4572000" cy="4572000"/>
          </a:xfrm>
          <a:prstGeom prst="ellipse">
            <a:avLst/>
          </a:prstGeom>
          <a:solidFill>
            <a:srgbClr val="FEF1F2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-762000" y="7810500"/>
            <a:ext cx="3810000" cy="3810000"/>
          </a:xfrm>
          <a:prstGeom prst="ellipse">
            <a:avLst/>
          </a:prstGeom>
          <a:solidFill>
            <a:srgbClr val="FFF8EE">
              <a:alpha val="7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2190750"/>
            <a:ext cx="629007" cy="419100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1714857" y="2228850"/>
            <a:ext cx="9525" cy="34290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991082" y="2190750"/>
            <a:ext cx="1803083" cy="41910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19150" y="3028950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STRATEGIC PRODUCT PROPOSITION · APRIL 2026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819150" y="3470910"/>
            <a:ext cx="10595610" cy="1790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6900" b="1" kern="0" spc="-24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Credit Scoring Engine</a:t>
            </a:r>
            <a:endParaRPr lang="en-US" sz="6900" dirty="0"/>
          </a:p>
        </p:txBody>
      </p:sp>
      <p:sp>
        <p:nvSpPr>
          <p:cNvPr id="12" name="Text 8"/>
          <p:cNvSpPr/>
          <p:nvPr/>
        </p:nvSpPr>
        <p:spPr>
          <a:xfrm>
            <a:off x="819150" y="5452110"/>
            <a:ext cx="7652385" cy="9220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4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70M+ idle Nagad users into Bangladesh's largest alternative credit bureau — zero CIB dependency.</a:t>
            </a:r>
            <a:endParaRPr lang="en-US" sz="2400" dirty="0"/>
          </a:p>
        </p:txBody>
      </p:sp>
      <p:sp>
        <p:nvSpPr>
          <p:cNvPr id="13" name="Shape 9"/>
          <p:cNvSpPr/>
          <p:nvPr/>
        </p:nvSpPr>
        <p:spPr>
          <a:xfrm>
            <a:off x="819150" y="6717030"/>
            <a:ext cx="1998821" cy="1188720"/>
          </a:xfrm>
          <a:prstGeom prst="roundRect">
            <a:avLst>
              <a:gd name="adj" fmla="val 11218"/>
            </a:avLst>
          </a:prstGeom>
          <a:solidFill>
            <a:srgbClr val="EEF1FB"/>
          </a:solidFill>
          <a:ln w="7620">
            <a:solidFill>
              <a:srgbClr val="EEF1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1093470" y="6915150"/>
            <a:ext cx="1450181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900" b="1" kern="0" spc="-78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70M+</a:t>
            </a:r>
            <a:endParaRPr lang="en-US" sz="3900" dirty="0"/>
          </a:p>
        </p:txBody>
      </p:sp>
      <p:sp>
        <p:nvSpPr>
          <p:cNvPr id="15" name="Text 11"/>
          <p:cNvSpPr/>
          <p:nvPr/>
        </p:nvSpPr>
        <p:spPr>
          <a:xfrm>
            <a:off x="1093470" y="7448550"/>
            <a:ext cx="1450181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Nagad Users</a:t>
            </a:r>
            <a:endParaRPr lang="en-US" sz="1800" dirty="0"/>
          </a:p>
        </p:txBody>
      </p:sp>
      <p:sp>
        <p:nvSpPr>
          <p:cNvPr id="16" name="Shape 12"/>
          <p:cNvSpPr/>
          <p:nvPr/>
        </p:nvSpPr>
        <p:spPr>
          <a:xfrm>
            <a:off x="2932271" y="6717030"/>
            <a:ext cx="1768435" cy="1188720"/>
          </a:xfrm>
          <a:prstGeom prst="roundRect">
            <a:avLst>
              <a:gd name="adj" fmla="val 11218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3206591" y="6915150"/>
            <a:ext cx="1219795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900" b="1" kern="0" spc="-78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3900" dirty="0"/>
          </a:p>
        </p:txBody>
      </p:sp>
      <p:sp>
        <p:nvSpPr>
          <p:cNvPr id="18" name="Text 14"/>
          <p:cNvSpPr/>
          <p:nvPr/>
        </p:nvSpPr>
        <p:spPr>
          <a:xfrm>
            <a:off x="3206591" y="7448550"/>
            <a:ext cx="1219795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Modules</a:t>
            </a:r>
            <a:endParaRPr lang="en-US" sz="1800" dirty="0"/>
          </a:p>
        </p:txBody>
      </p:sp>
      <p:sp>
        <p:nvSpPr>
          <p:cNvPr id="19" name="Shape 15"/>
          <p:cNvSpPr/>
          <p:nvPr/>
        </p:nvSpPr>
        <p:spPr>
          <a:xfrm>
            <a:off x="4815007" y="6717030"/>
            <a:ext cx="2107287" cy="1188720"/>
          </a:xfrm>
          <a:prstGeom prst="roundRect">
            <a:avLst>
              <a:gd name="adj" fmla="val 11218"/>
            </a:avLst>
          </a:prstGeom>
          <a:solidFill>
            <a:srgbClr val="FEF1F2"/>
          </a:solidFill>
          <a:ln w="7620">
            <a:solidFill>
              <a:srgbClr val="F8D0D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5089327" y="6915150"/>
            <a:ext cx="1558647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900" b="1" kern="0" spc="-78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</a:t>
            </a:r>
            <a:endParaRPr lang="en-US" sz="3900" dirty="0"/>
          </a:p>
        </p:txBody>
      </p:sp>
      <p:sp>
        <p:nvSpPr>
          <p:cNvPr id="21" name="Text 17"/>
          <p:cNvSpPr/>
          <p:nvPr/>
        </p:nvSpPr>
        <p:spPr>
          <a:xfrm>
            <a:off x="5089327" y="7448550"/>
            <a:ext cx="155864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Variables</a:t>
            </a:r>
            <a:endParaRPr lang="en-US" sz="1800" dirty="0"/>
          </a:p>
        </p:txBody>
      </p:sp>
      <p:sp>
        <p:nvSpPr>
          <p:cNvPr id="22" name="Shape 18"/>
          <p:cNvSpPr/>
          <p:nvPr/>
        </p:nvSpPr>
        <p:spPr>
          <a:xfrm>
            <a:off x="7036594" y="6717030"/>
            <a:ext cx="2158841" cy="1188720"/>
          </a:xfrm>
          <a:prstGeom prst="roundRect">
            <a:avLst>
              <a:gd name="adj" fmla="val 11218"/>
            </a:avLst>
          </a:prstGeom>
          <a:solidFill>
            <a:srgbClr val="F0FBF4"/>
          </a:solidFill>
          <a:ln w="762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7310914" y="6915150"/>
            <a:ext cx="1610201" cy="533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900" b="1" kern="0" spc="-78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0–100</a:t>
            </a:r>
            <a:endParaRPr lang="en-US" sz="3900" dirty="0"/>
          </a:p>
        </p:txBody>
      </p:sp>
      <p:sp>
        <p:nvSpPr>
          <p:cNvPr id="24" name="Text 20"/>
          <p:cNvSpPr/>
          <p:nvPr/>
        </p:nvSpPr>
        <p:spPr>
          <a:xfrm>
            <a:off x="7310914" y="7448550"/>
            <a:ext cx="1610201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Score</a:t>
            </a:r>
            <a:endParaRPr lang="en-US" sz="1800" dirty="0"/>
          </a:p>
        </p:txBody>
      </p:sp>
      <p:sp>
        <p:nvSpPr>
          <p:cNvPr id="25" name="Shape 21"/>
          <p:cNvSpPr/>
          <p:nvPr/>
        </p:nvSpPr>
        <p:spPr>
          <a:xfrm>
            <a:off x="0" y="967740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2"/>
          <p:cNvSpPr/>
          <p:nvPr/>
        </p:nvSpPr>
        <p:spPr>
          <a:xfrm>
            <a:off x="819150" y="9856470"/>
            <a:ext cx="6823132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Wireless Ltd. · Confidential · Prepared for Nagad Leadership</a:t>
            </a:r>
            <a:endParaRPr lang="en-US" sz="1800" dirty="0"/>
          </a:p>
        </p:txBody>
      </p:sp>
      <p:sp>
        <p:nvSpPr>
          <p:cNvPr id="27" name="Text 23"/>
          <p:cNvSpPr/>
          <p:nvPr/>
        </p:nvSpPr>
        <p:spPr>
          <a:xfrm>
            <a:off x="16439436" y="9856470"/>
            <a:ext cx="110561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6191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10039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Lending Opportunity</a:t>
            </a:r>
            <a:endParaRPr lang="en-US" sz="4350" dirty="0"/>
          </a:p>
        </p:txBody>
      </p:sp>
      <p:sp>
        <p:nvSpPr>
          <p:cNvPr id="6" name="Text 4"/>
          <p:cNvSpPr/>
          <p:nvPr/>
        </p:nvSpPr>
        <p:spPr>
          <a:xfrm>
            <a:off x="819150" y="1684734"/>
            <a:ext cx="17149191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70M Users. Idle Lending Book. Zero CIB History.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819150" y="2300049"/>
            <a:ext cx="8191500" cy="2829520"/>
          </a:xfrm>
          <a:prstGeom prst="roundRect">
            <a:avLst>
              <a:gd name="adj" fmla="val 4376"/>
            </a:avLst>
          </a:prstGeom>
          <a:solidFill>
            <a:srgbClr val="FEF1F2"/>
          </a:solidFill>
          <a:ln w="7620">
            <a:solidFill>
              <a:srgbClr val="F8D0D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12520" y="2555319"/>
            <a:ext cx="783290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08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112520" y="2978230"/>
            <a:ext cx="7832903" cy="12534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~70M+ Nagad users top up, pay bills, and send money regularly — but have </a:t>
            </a:r>
            <a:r>
              <a:rPr lang="en-US" sz="21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formal CIB history. </a:t>
            </a:r>
            <a:r>
              <a:rPr lang="en-US" sz="2100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Their lending book sits idle.</a:t>
            </a:r>
            <a:endParaRPr lang="en-US" sz="2100" dirty="0"/>
          </a:p>
        </p:txBody>
      </p:sp>
      <p:sp>
        <p:nvSpPr>
          <p:cNvPr id="10" name="Shape 8"/>
          <p:cNvSpPr/>
          <p:nvPr/>
        </p:nvSpPr>
        <p:spPr>
          <a:xfrm>
            <a:off x="819150" y="5281970"/>
            <a:ext cx="8191500" cy="2829520"/>
          </a:xfrm>
          <a:prstGeom prst="roundRect">
            <a:avLst>
              <a:gd name="adj" fmla="val 4376"/>
            </a:avLst>
          </a:prstGeom>
          <a:solidFill>
            <a:srgbClr val="EEF1FB"/>
          </a:solidFill>
          <a:ln w="7620">
            <a:solidFill>
              <a:srgbClr val="EEF1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112520" y="5537240"/>
            <a:ext cx="783290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08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SOLUTION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12520" y="5960150"/>
            <a:ext cx="7832903" cy="12534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Engine scores </a:t>
            </a:r>
            <a:r>
              <a:rPr lang="en-US" sz="21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AI modules across 71 variables. </a:t>
            </a:r>
            <a:r>
              <a:rPr lang="en-US" sz="2100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Nano-loans BDT 5K–50K disbursed in milliseconds. Zero paperwork. Zero CIB dependency.</a:t>
            </a:r>
            <a:endParaRPr lang="en-US" sz="2100" dirty="0"/>
          </a:p>
        </p:txBody>
      </p:sp>
      <p:sp>
        <p:nvSpPr>
          <p:cNvPr id="13" name="Shape 11"/>
          <p:cNvSpPr/>
          <p:nvPr/>
        </p:nvSpPr>
        <p:spPr>
          <a:xfrm>
            <a:off x="819150" y="8263890"/>
            <a:ext cx="8191500" cy="1424940"/>
          </a:xfrm>
          <a:prstGeom prst="roundRect">
            <a:avLst>
              <a:gd name="adj" fmla="val 8021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074420" y="8462010"/>
            <a:ext cx="7911389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Competitor Benchmark — bKash Digital Nano Loan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036320" y="8843010"/>
            <a:ext cx="1702594" cy="42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5,000+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036320" y="9231630"/>
            <a:ext cx="1702594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Crore disbursed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2967514" y="8843010"/>
            <a:ext cx="9525" cy="64770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05639" y="8843010"/>
            <a:ext cx="1181457" cy="42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1.9M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3205639" y="9231630"/>
            <a:ext cx="1181457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Customers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4615696" y="8843010"/>
            <a:ext cx="9525" cy="64770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853821" y="8843010"/>
            <a:ext cx="1376363" cy="42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12.7M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4853821" y="9231630"/>
            <a:ext cx="1376363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Transactions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9277350" y="2300049"/>
            <a:ext cx="4029075" cy="1760220"/>
          </a:xfrm>
          <a:prstGeom prst="roundRect">
            <a:avLst>
              <a:gd name="adj" fmla="val 7035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9544050" y="2528649"/>
            <a:ext cx="360054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kern="0" spc="-144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70M+</a:t>
            </a:r>
            <a:endParaRPr lang="en-US" sz="4800" dirty="0"/>
          </a:p>
        </p:txBody>
      </p:sp>
      <p:sp>
        <p:nvSpPr>
          <p:cNvPr id="25" name="Text 23"/>
          <p:cNvSpPr/>
          <p:nvPr/>
        </p:nvSpPr>
        <p:spPr>
          <a:xfrm>
            <a:off x="9544050" y="3214449"/>
            <a:ext cx="3600545" cy="3467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Creditworthy but unscored users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13439775" y="2300049"/>
            <a:ext cx="4029075" cy="1760220"/>
          </a:xfrm>
          <a:prstGeom prst="roundRect">
            <a:avLst>
              <a:gd name="adj" fmla="val 7035"/>
            </a:avLst>
          </a:prstGeom>
          <a:solidFill>
            <a:srgbClr val="FEF1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3706475" y="2528649"/>
            <a:ext cx="3600545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800" b="1" kern="0" spc="-144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0%</a:t>
            </a:r>
            <a:endParaRPr lang="en-US" sz="4800" dirty="0"/>
          </a:p>
        </p:txBody>
      </p:sp>
      <p:sp>
        <p:nvSpPr>
          <p:cNvPr id="28" name="Text 26"/>
          <p:cNvSpPr/>
          <p:nvPr/>
        </p:nvSpPr>
        <p:spPr>
          <a:xfrm>
            <a:off x="13706475" y="3214449"/>
            <a:ext cx="3600545" cy="655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Currently served by digital nano loans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9277350" y="4193619"/>
            <a:ext cx="4029075" cy="1299210"/>
          </a:xfrm>
          <a:prstGeom prst="roundRect">
            <a:avLst>
              <a:gd name="adj" fmla="val 9531"/>
            </a:avLst>
          </a:prstGeom>
          <a:solidFill>
            <a:srgbClr val="FFF8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9544050" y="4422219"/>
            <a:ext cx="360054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3600" b="1" kern="0" spc="-108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BDT 5K–50K</a:t>
            </a:r>
            <a:endParaRPr lang="en-US" sz="3600" dirty="0"/>
          </a:p>
        </p:txBody>
      </p:sp>
      <p:sp>
        <p:nvSpPr>
          <p:cNvPr id="31" name="Text 29"/>
          <p:cNvSpPr/>
          <p:nvPr/>
        </p:nvSpPr>
        <p:spPr>
          <a:xfrm>
            <a:off x="9544050" y="4955620"/>
            <a:ext cx="3600545" cy="3467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Collateral-free loan range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13439775" y="4193619"/>
            <a:ext cx="4029075" cy="1299210"/>
          </a:xfrm>
          <a:prstGeom prst="roundRect">
            <a:avLst>
              <a:gd name="adj" fmla="val 9531"/>
            </a:avLst>
          </a:prstGeom>
          <a:solidFill>
            <a:srgbClr val="F0FB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13706475" y="4422219"/>
            <a:ext cx="3600545" cy="4495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700" b="1" kern="0" spc="-8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Milli­seconds</a:t>
            </a:r>
            <a:endParaRPr lang="en-US" sz="2700" dirty="0"/>
          </a:p>
        </p:txBody>
      </p:sp>
      <p:sp>
        <p:nvSpPr>
          <p:cNvPr id="34" name="Text 32"/>
          <p:cNvSpPr/>
          <p:nvPr/>
        </p:nvSpPr>
        <p:spPr>
          <a:xfrm>
            <a:off x="13706475" y="4909900"/>
            <a:ext cx="3600545" cy="3467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disbursement speed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9277350" y="5645229"/>
            <a:ext cx="8191500" cy="4043601"/>
          </a:xfrm>
          <a:prstGeom prst="roundRect">
            <a:avLst>
              <a:gd name="adj" fmla="val 2827"/>
            </a:avLst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9544050" y="7118390"/>
            <a:ext cx="3249198" cy="1135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enables Nagad to capture this market.</a:t>
            </a:r>
            <a:endParaRPr lang="en-US" sz="2400" dirty="0"/>
          </a:p>
        </p:txBody>
      </p:sp>
      <p:sp>
        <p:nvSpPr>
          <p:cNvPr id="37" name="Shape 35"/>
          <p:cNvSpPr/>
          <p:nvPr/>
        </p:nvSpPr>
        <p:spPr>
          <a:xfrm>
            <a:off x="12927211" y="7419380"/>
            <a:ext cx="9525" cy="495300"/>
          </a:xfrm>
          <a:prstGeom prst="rect">
            <a:avLst/>
          </a:prstGeom>
          <a:solidFill>
            <a:srgbClr val="FFFFFF">
              <a:alpha val="2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13165336" y="7141250"/>
            <a:ext cx="4157918" cy="1089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interest: 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9% </a:t>
            </a:r>
            <a:r>
              <a:rPr lang="en-US" sz="1800" dirty="0">
                <a:solidFill>
                  <a:srgbClr val="FFFFFF">
                    <a:alpha val="8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(regulatory cap) Repayment: </a:t>
            </a: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3-month / 7-day Pay-Later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41" name="Shape 38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4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43" name="Text 39"/>
          <p:cNvSpPr/>
          <p:nvPr/>
        </p:nvSpPr>
        <p:spPr>
          <a:xfrm>
            <a:off x="15041642" y="9862185"/>
            <a:ext cx="2503408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5429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9277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 Products. One Engine. Zero Acquisition Cost.</a:t>
            </a:r>
            <a:endParaRPr lang="en-US" sz="4350" dirty="0"/>
          </a:p>
        </p:txBody>
      </p:sp>
      <p:sp>
        <p:nvSpPr>
          <p:cNvPr id="6" name="Shape 4"/>
          <p:cNvSpPr/>
          <p:nvPr/>
        </p:nvSpPr>
        <p:spPr>
          <a:xfrm>
            <a:off x="819150" y="1703784"/>
            <a:ext cx="8210550" cy="7985046"/>
          </a:xfrm>
          <a:prstGeom prst="roundRect">
            <a:avLst>
              <a:gd name="adj" fmla="val 2147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206634" y="1911429"/>
            <a:ext cx="280489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800" b="1" kern="0" spc="144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 NOW, PAY LATER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7507605" y="1901929"/>
            <a:ext cx="1152525" cy="384810"/>
          </a:xfrm>
          <a:prstGeom prst="roundRect">
            <a:avLst>
              <a:gd name="adj" fmla="val 50000"/>
            </a:avLst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7669284" y="1928119"/>
            <a:ext cx="923925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1188720" y="2534364"/>
            <a:ext cx="7471410" cy="1375410"/>
          </a:xfrm>
          <a:prstGeom prst="roundRect">
            <a:avLst>
              <a:gd name="adj" fmla="val 6925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1704023" y="2656284"/>
            <a:ext cx="457200" cy="457200"/>
          </a:xfrm>
          <a:prstGeom prst="ellipse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665923" y="2656284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310640" y="3208734"/>
            <a:ext cx="1243965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 Storefront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2573655" y="3058239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15" name="Shape 13"/>
          <p:cNvSpPr/>
          <p:nvPr/>
        </p:nvSpPr>
        <p:spPr>
          <a:xfrm>
            <a:off x="3199805" y="2656284"/>
            <a:ext cx="457200" cy="457200"/>
          </a:xfrm>
          <a:prstGeom prst="ellipse">
            <a:avLst/>
          </a:prstGeom>
          <a:solidFill>
            <a:srgbClr val="2B4EA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161705" y="2656284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806422" y="3208734"/>
            <a:ext cx="1244084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ACS Score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069556" y="3058239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19" name="Shape 17"/>
          <p:cNvSpPr/>
          <p:nvPr/>
        </p:nvSpPr>
        <p:spPr>
          <a:xfrm>
            <a:off x="4695706" y="2656284"/>
            <a:ext cx="457200" cy="457200"/>
          </a:xfrm>
          <a:prstGeom prst="ellipse">
            <a:avLst/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657606" y="2656284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302323" y="3208734"/>
            <a:ext cx="1244084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Approval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5565457" y="3058239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23" name="Shape 21"/>
          <p:cNvSpPr/>
          <p:nvPr/>
        </p:nvSpPr>
        <p:spPr>
          <a:xfrm>
            <a:off x="6191608" y="2801064"/>
            <a:ext cx="457200" cy="457200"/>
          </a:xfrm>
          <a:prstGeom prst="ellipse">
            <a:avLst/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153508" y="2801064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5933123" y="3353514"/>
            <a:ext cx="97416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Delivery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7061359" y="3058239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27" name="Shape 25"/>
          <p:cNvSpPr/>
          <p:nvPr/>
        </p:nvSpPr>
        <p:spPr>
          <a:xfrm>
            <a:off x="7687509" y="2656284"/>
            <a:ext cx="457200" cy="457200"/>
          </a:xfrm>
          <a:prstGeom prst="ellipse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7649409" y="2656284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7294126" y="3208734"/>
            <a:ext cx="1244084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 from Nagad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1188720" y="4062174"/>
            <a:ext cx="3678555" cy="2609493"/>
          </a:xfrm>
          <a:prstGeom prst="roundRect">
            <a:avLst>
              <a:gd name="adj" fmla="val 4745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1424940" y="4260294"/>
            <a:ext cx="3302299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BNPL for Devices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424940" y="4629864"/>
            <a:ext cx="3302299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Tablets, phones — affordable for rural users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4981575" y="4062174"/>
            <a:ext cx="3678555" cy="2609493"/>
          </a:xfrm>
          <a:prstGeom prst="roundRect">
            <a:avLst>
              <a:gd name="adj" fmla="val 4745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5217795" y="4260294"/>
            <a:ext cx="3302299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Nano Loan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5217795" y="4629864"/>
            <a:ext cx="3302299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BDT 500–50,000, instant disbursement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1188720" y="6785967"/>
            <a:ext cx="3678555" cy="2609493"/>
          </a:xfrm>
          <a:prstGeom prst="roundRect">
            <a:avLst>
              <a:gd name="adj" fmla="val 4745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1424940" y="6984087"/>
            <a:ext cx="3302299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Uddokta Financing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424940" y="7353658"/>
            <a:ext cx="3302299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MSME working capital, dynamic limits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4981575" y="6785967"/>
            <a:ext cx="3678555" cy="2609493"/>
          </a:xfrm>
          <a:prstGeom prst="roundRect">
            <a:avLst>
              <a:gd name="adj" fmla="val 4745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5217795" y="6984087"/>
            <a:ext cx="3302299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5217795" y="7353658"/>
            <a:ext cx="3302299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tablets paid over academic year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9258300" y="1703784"/>
            <a:ext cx="8210550" cy="7985046"/>
          </a:xfrm>
          <a:prstGeom prst="roundRect">
            <a:avLst>
              <a:gd name="adj" fmla="val 2147"/>
            </a:avLst>
          </a:prstGeom>
          <a:solidFill>
            <a:srgbClr val="EEF1FB"/>
          </a:solidFill>
          <a:ln w="7620">
            <a:solidFill>
              <a:srgbClr val="EEF1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9627870" y="1930504"/>
            <a:ext cx="2870748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800" b="1" kern="0" spc="144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NANO LOANS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15454551" y="1997154"/>
            <a:ext cx="1644729" cy="384810"/>
          </a:xfrm>
          <a:prstGeom prst="roundRect">
            <a:avLst>
              <a:gd name="adj" fmla="val 50000"/>
            </a:avLst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15606951" y="2044779"/>
            <a:ext cx="1494234" cy="2514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Pilot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9627870" y="2534364"/>
            <a:ext cx="7471410" cy="533400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Shape 45"/>
          <p:cNvSpPr/>
          <p:nvPr/>
        </p:nvSpPr>
        <p:spPr>
          <a:xfrm>
            <a:off x="9635490" y="2541984"/>
            <a:ext cx="1714500" cy="51816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9806940" y="2656284"/>
            <a:ext cx="14478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Loan Range</a:t>
            </a:r>
            <a:endParaRPr lang="en-US" sz="1800" dirty="0"/>
          </a:p>
        </p:txBody>
      </p:sp>
      <p:sp>
        <p:nvSpPr>
          <p:cNvPr id="49" name="Shape 47"/>
          <p:cNvSpPr/>
          <p:nvPr/>
        </p:nvSpPr>
        <p:spPr>
          <a:xfrm>
            <a:off x="11349990" y="2541984"/>
            <a:ext cx="9525" cy="51816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11529060" y="2656284"/>
            <a:ext cx="55634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BDT 500 – 50,000</a:t>
            </a:r>
            <a:endParaRPr lang="en-US" sz="1800" dirty="0"/>
          </a:p>
        </p:txBody>
      </p:sp>
      <p:sp>
        <p:nvSpPr>
          <p:cNvPr id="51" name="Shape 49"/>
          <p:cNvSpPr/>
          <p:nvPr/>
        </p:nvSpPr>
        <p:spPr>
          <a:xfrm>
            <a:off x="9627870" y="3143964"/>
            <a:ext cx="7471410" cy="822960"/>
          </a:xfrm>
          <a:prstGeom prst="roundRect">
            <a:avLst>
              <a:gd name="adj" fmla="val 10417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9635490" y="3151584"/>
            <a:ext cx="1714500" cy="80772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9806940" y="3265884"/>
            <a:ext cx="1447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Max Interest</a:t>
            </a:r>
            <a:endParaRPr lang="en-US" sz="1800" dirty="0"/>
          </a:p>
        </p:txBody>
      </p:sp>
      <p:sp>
        <p:nvSpPr>
          <p:cNvPr id="54" name="Shape 52"/>
          <p:cNvSpPr/>
          <p:nvPr/>
        </p:nvSpPr>
        <p:spPr>
          <a:xfrm>
            <a:off x="11349990" y="3296364"/>
            <a:ext cx="9525" cy="51816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5" name="Text 53"/>
          <p:cNvSpPr/>
          <p:nvPr/>
        </p:nvSpPr>
        <p:spPr>
          <a:xfrm>
            <a:off x="11529060" y="3410664"/>
            <a:ext cx="55634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9% (regulatory cap)</a:t>
            </a:r>
            <a:endParaRPr lang="en-US" sz="1800" dirty="0"/>
          </a:p>
        </p:txBody>
      </p:sp>
      <p:sp>
        <p:nvSpPr>
          <p:cNvPr id="56" name="Shape 54"/>
          <p:cNvSpPr/>
          <p:nvPr/>
        </p:nvSpPr>
        <p:spPr>
          <a:xfrm>
            <a:off x="9627870" y="4043124"/>
            <a:ext cx="7471410" cy="533400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7" name="Shape 55"/>
          <p:cNvSpPr/>
          <p:nvPr/>
        </p:nvSpPr>
        <p:spPr>
          <a:xfrm>
            <a:off x="9635490" y="4050744"/>
            <a:ext cx="1714500" cy="51816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9806940" y="4165044"/>
            <a:ext cx="1447800" cy="2876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Disbursement</a:t>
            </a:r>
            <a:endParaRPr lang="en-US" sz="1800" dirty="0"/>
          </a:p>
        </p:txBody>
      </p:sp>
      <p:sp>
        <p:nvSpPr>
          <p:cNvPr id="59" name="Shape 57"/>
          <p:cNvSpPr/>
          <p:nvPr/>
        </p:nvSpPr>
        <p:spPr>
          <a:xfrm>
            <a:off x="11349990" y="4050744"/>
            <a:ext cx="9525" cy="51816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11529060" y="4165044"/>
            <a:ext cx="55634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Milliseconds — AI driven</a:t>
            </a:r>
            <a:endParaRPr lang="en-US" sz="1800" dirty="0"/>
          </a:p>
        </p:txBody>
      </p:sp>
      <p:sp>
        <p:nvSpPr>
          <p:cNvPr id="61" name="Shape 59"/>
          <p:cNvSpPr/>
          <p:nvPr/>
        </p:nvSpPr>
        <p:spPr>
          <a:xfrm>
            <a:off x="9627870" y="4652724"/>
            <a:ext cx="7471410" cy="533400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2" name="Shape 60"/>
          <p:cNvSpPr/>
          <p:nvPr/>
        </p:nvSpPr>
        <p:spPr>
          <a:xfrm>
            <a:off x="9635490" y="4660344"/>
            <a:ext cx="1714500" cy="51816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3" name="Text 61"/>
          <p:cNvSpPr/>
          <p:nvPr/>
        </p:nvSpPr>
        <p:spPr>
          <a:xfrm>
            <a:off x="9806940" y="4774644"/>
            <a:ext cx="14478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Repayment</a:t>
            </a:r>
            <a:endParaRPr lang="en-US" sz="1800" dirty="0"/>
          </a:p>
        </p:txBody>
      </p:sp>
      <p:sp>
        <p:nvSpPr>
          <p:cNvPr id="64" name="Shape 62"/>
          <p:cNvSpPr/>
          <p:nvPr/>
        </p:nvSpPr>
        <p:spPr>
          <a:xfrm>
            <a:off x="11349990" y="4660344"/>
            <a:ext cx="9525" cy="51816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5" name="Text 63"/>
          <p:cNvSpPr/>
          <p:nvPr/>
        </p:nvSpPr>
        <p:spPr>
          <a:xfrm>
            <a:off x="11529060" y="4774644"/>
            <a:ext cx="55634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3-month / 7-day Pay-Later</a:t>
            </a:r>
            <a:endParaRPr lang="en-US" sz="1800" dirty="0"/>
          </a:p>
        </p:txBody>
      </p:sp>
      <p:sp>
        <p:nvSpPr>
          <p:cNvPr id="66" name="Shape 64"/>
          <p:cNvSpPr/>
          <p:nvPr/>
        </p:nvSpPr>
        <p:spPr>
          <a:xfrm>
            <a:off x="9627870" y="5262325"/>
            <a:ext cx="7471410" cy="533400"/>
          </a:xfrm>
          <a:prstGeom prst="roundRect">
            <a:avLst>
              <a:gd name="adj" fmla="val 16071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7" name="Shape 65"/>
          <p:cNvSpPr/>
          <p:nvPr/>
        </p:nvSpPr>
        <p:spPr>
          <a:xfrm>
            <a:off x="9635490" y="5269945"/>
            <a:ext cx="1714500" cy="51816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9806939" y="5384245"/>
            <a:ext cx="1552575" cy="419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Documentation</a:t>
            </a:r>
            <a:endParaRPr lang="en-US" sz="1800" dirty="0"/>
          </a:p>
        </p:txBody>
      </p:sp>
      <p:sp>
        <p:nvSpPr>
          <p:cNvPr id="69" name="Shape 67"/>
          <p:cNvSpPr/>
          <p:nvPr/>
        </p:nvSpPr>
        <p:spPr>
          <a:xfrm>
            <a:off x="11349990" y="5269945"/>
            <a:ext cx="9525" cy="51816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11529060" y="5384245"/>
            <a:ext cx="55634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Zero paperwork required</a:t>
            </a:r>
            <a:endParaRPr lang="en-US" sz="1800" dirty="0"/>
          </a:p>
        </p:txBody>
      </p:sp>
      <p:sp>
        <p:nvSpPr>
          <p:cNvPr id="71" name="Shape 69"/>
          <p:cNvSpPr/>
          <p:nvPr/>
        </p:nvSpPr>
        <p:spPr>
          <a:xfrm>
            <a:off x="9627870" y="5948125"/>
            <a:ext cx="7471410" cy="1085612"/>
          </a:xfrm>
          <a:prstGeom prst="roundRect">
            <a:avLst>
              <a:gd name="adj" fmla="val 10529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2" name="Shape 70"/>
          <p:cNvSpPr/>
          <p:nvPr/>
        </p:nvSpPr>
        <p:spPr>
          <a:xfrm>
            <a:off x="9627870" y="7026117"/>
            <a:ext cx="747141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3" name="Shape 71"/>
          <p:cNvSpPr/>
          <p:nvPr/>
        </p:nvSpPr>
        <p:spPr>
          <a:xfrm>
            <a:off x="9627870" y="5948125"/>
            <a:ext cx="747141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4" name="Shape 72"/>
          <p:cNvSpPr/>
          <p:nvPr/>
        </p:nvSpPr>
        <p:spPr>
          <a:xfrm>
            <a:off x="9627870" y="5948125"/>
            <a:ext cx="38100" cy="1085612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5" name="Shape 73"/>
          <p:cNvSpPr/>
          <p:nvPr/>
        </p:nvSpPr>
        <p:spPr>
          <a:xfrm>
            <a:off x="17091660" y="5948125"/>
            <a:ext cx="9525" cy="1085612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9913620" y="6165295"/>
            <a:ext cx="7138302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Unlocks BNPL merchant credit limits</a:t>
            </a:r>
            <a:endParaRPr lang="en-US" sz="1800" dirty="0"/>
          </a:p>
        </p:txBody>
      </p:sp>
      <p:sp>
        <p:nvSpPr>
          <p:cNvPr id="77" name="Shape 75"/>
          <p:cNvSpPr/>
          <p:nvPr/>
        </p:nvSpPr>
        <p:spPr>
          <a:xfrm>
            <a:off x="9627870" y="7128986"/>
            <a:ext cx="7471410" cy="1085612"/>
          </a:xfrm>
          <a:prstGeom prst="roundRect">
            <a:avLst>
              <a:gd name="adj" fmla="val 10529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8" name="Shape 76"/>
          <p:cNvSpPr/>
          <p:nvPr/>
        </p:nvSpPr>
        <p:spPr>
          <a:xfrm>
            <a:off x="9627870" y="8206978"/>
            <a:ext cx="747141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9" name="Shape 77"/>
          <p:cNvSpPr/>
          <p:nvPr/>
        </p:nvSpPr>
        <p:spPr>
          <a:xfrm>
            <a:off x="9627870" y="7128986"/>
            <a:ext cx="747141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0" name="Shape 78"/>
          <p:cNvSpPr/>
          <p:nvPr/>
        </p:nvSpPr>
        <p:spPr>
          <a:xfrm>
            <a:off x="9627870" y="7128986"/>
            <a:ext cx="38100" cy="1085612"/>
          </a:xfrm>
          <a:prstGeom prst="rect">
            <a:avLst/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1" name="Shape 79"/>
          <p:cNvSpPr/>
          <p:nvPr/>
        </p:nvSpPr>
        <p:spPr>
          <a:xfrm>
            <a:off x="17091660" y="7128986"/>
            <a:ext cx="9525" cy="1085612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9913620" y="7346156"/>
            <a:ext cx="7138302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Micro-entrepreneur working capital</a:t>
            </a:r>
            <a:endParaRPr lang="en-US" sz="1800" dirty="0"/>
          </a:p>
        </p:txBody>
      </p:sp>
      <p:sp>
        <p:nvSpPr>
          <p:cNvPr id="83" name="Shape 81"/>
          <p:cNvSpPr/>
          <p:nvPr/>
        </p:nvSpPr>
        <p:spPr>
          <a:xfrm>
            <a:off x="9627870" y="8309848"/>
            <a:ext cx="7471410" cy="1085612"/>
          </a:xfrm>
          <a:prstGeom prst="roundRect">
            <a:avLst>
              <a:gd name="adj" fmla="val 10529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4" name="Shape 82"/>
          <p:cNvSpPr/>
          <p:nvPr/>
        </p:nvSpPr>
        <p:spPr>
          <a:xfrm>
            <a:off x="9627870" y="9387840"/>
            <a:ext cx="747141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5" name="Shape 83"/>
          <p:cNvSpPr/>
          <p:nvPr/>
        </p:nvSpPr>
        <p:spPr>
          <a:xfrm>
            <a:off x="9627870" y="8309848"/>
            <a:ext cx="747141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6" name="Shape 84"/>
          <p:cNvSpPr/>
          <p:nvPr/>
        </p:nvSpPr>
        <p:spPr>
          <a:xfrm>
            <a:off x="9627870" y="8309848"/>
            <a:ext cx="38100" cy="1085612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7" name="Shape 85"/>
          <p:cNvSpPr/>
          <p:nvPr/>
        </p:nvSpPr>
        <p:spPr>
          <a:xfrm>
            <a:off x="17091660" y="8309848"/>
            <a:ext cx="9525" cy="1085612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9913620" y="8527018"/>
            <a:ext cx="7138302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Pilot → 1M users → Full Nagad Base</a:t>
            </a:r>
            <a:endParaRPr lang="en-US" sz="1800" dirty="0"/>
          </a:p>
        </p:txBody>
      </p:sp>
      <p:sp>
        <p:nvSpPr>
          <p:cNvPr id="89" name="Shape 87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0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91" name="Shape 88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92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93" name="Text 89"/>
          <p:cNvSpPr/>
          <p:nvPr/>
        </p:nvSpPr>
        <p:spPr>
          <a:xfrm>
            <a:off x="15041642" y="9862185"/>
            <a:ext cx="2503408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6191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10039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SSL ACS Platform Works</a:t>
            </a:r>
            <a:endParaRPr lang="en-US" sz="4350" dirty="0"/>
          </a:p>
        </p:txBody>
      </p:sp>
      <p:sp>
        <p:nvSpPr>
          <p:cNvPr id="6" name="Text 4"/>
          <p:cNvSpPr/>
          <p:nvPr/>
        </p:nvSpPr>
        <p:spPr>
          <a:xfrm>
            <a:off x="819150" y="1684734"/>
            <a:ext cx="17149191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embedded AI engine connected to Nagad's data — decisions in milliseconds.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819150" y="2300049"/>
            <a:ext cx="8191500" cy="2106930"/>
          </a:xfrm>
          <a:prstGeom prst="roundRect">
            <a:avLst>
              <a:gd name="adj" fmla="val 7233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123950" y="2566749"/>
            <a:ext cx="7809357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26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JOURNEY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719977" y="3008709"/>
            <a:ext cx="457200" cy="457200"/>
          </a:xfrm>
          <a:prstGeom prst="ellipse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681877" y="3008709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85850" y="3561159"/>
            <a:ext cx="172557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Nagad App Onboarding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2830473" y="3410664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13" name="Shape 11"/>
          <p:cNvSpPr/>
          <p:nvPr/>
        </p:nvSpPr>
        <p:spPr>
          <a:xfrm>
            <a:off x="3697486" y="3008709"/>
            <a:ext cx="457200" cy="457200"/>
          </a:xfrm>
          <a:prstGeom prst="ellipse">
            <a:avLst/>
          </a:prstGeom>
          <a:solidFill>
            <a:srgbClr val="2B4EA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9386" y="3008709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063240" y="3561159"/>
            <a:ext cx="1725692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Collection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4807982" y="3410664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5674995" y="3153489"/>
            <a:ext cx="457200" cy="457200"/>
          </a:xfrm>
          <a:prstGeom prst="ellipse">
            <a:avLst/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636895" y="3153489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306139" y="3705939"/>
            <a:ext cx="1194792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Scoring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785491" y="3410664"/>
            <a:ext cx="289917" cy="3657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95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950" dirty="0"/>
          </a:p>
        </p:txBody>
      </p:sp>
      <p:sp>
        <p:nvSpPr>
          <p:cNvPr id="21" name="Shape 19"/>
          <p:cNvSpPr/>
          <p:nvPr/>
        </p:nvSpPr>
        <p:spPr>
          <a:xfrm>
            <a:off x="7652504" y="3008709"/>
            <a:ext cx="457200" cy="457200"/>
          </a:xfrm>
          <a:prstGeom prst="ellipse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614404" y="3008709"/>
            <a:ext cx="5334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7018258" y="3561159"/>
            <a:ext cx="1725692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Decision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19150" y="4559380"/>
            <a:ext cx="2641521" cy="5129451"/>
          </a:xfrm>
          <a:prstGeom prst="roundRect">
            <a:avLst>
              <a:gd name="adj" fmla="val 4688"/>
            </a:avLst>
          </a:prstGeom>
          <a:solidFill>
            <a:srgbClr val="EEF1FB"/>
          </a:solidFill>
          <a:ln w="7620">
            <a:solidFill>
              <a:srgbClr val="EEF1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074420" y="4776549"/>
            <a:ext cx="2207181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Loan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074420" y="5146120"/>
            <a:ext cx="2207181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BDT 5K–50K nano-loans</a:t>
            </a:r>
            <a:endParaRPr lang="en-US" sz="1800" dirty="0"/>
          </a:p>
        </p:txBody>
      </p:sp>
      <p:sp>
        <p:nvSpPr>
          <p:cNvPr id="27" name="Shape 25"/>
          <p:cNvSpPr/>
          <p:nvPr/>
        </p:nvSpPr>
        <p:spPr>
          <a:xfrm>
            <a:off x="3594021" y="4559380"/>
            <a:ext cx="2641640" cy="5129451"/>
          </a:xfrm>
          <a:prstGeom prst="roundRect">
            <a:avLst>
              <a:gd name="adj" fmla="val 4687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3849291" y="4776549"/>
            <a:ext cx="2207300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BNPL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3849291" y="5146120"/>
            <a:ext cx="22073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 now, pay in EMI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6369011" y="4559380"/>
            <a:ext cx="2641640" cy="5129451"/>
          </a:xfrm>
          <a:prstGeom prst="roundRect">
            <a:avLst>
              <a:gd name="adj" fmla="val 4687"/>
            </a:avLst>
          </a:prstGeom>
          <a:solidFill>
            <a:srgbClr val="F0FBF4"/>
          </a:solidFill>
          <a:ln w="762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624281" y="4776549"/>
            <a:ext cx="2207300" cy="3124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Capital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6624281" y="5146120"/>
            <a:ext cx="220730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Merchant &amp; MSME credit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9277350" y="2300049"/>
            <a:ext cx="8437245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kern="0" spc="126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PLATFORM COMPONENTS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9277350" y="2722959"/>
            <a:ext cx="8191500" cy="1972628"/>
          </a:xfrm>
          <a:prstGeom prst="roundRect">
            <a:avLst>
              <a:gd name="adj" fmla="val 579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9277350" y="4687967"/>
            <a:ext cx="81915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9277350" y="2722959"/>
            <a:ext cx="81915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9277350" y="2722959"/>
            <a:ext cx="38100" cy="1972628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17461230" y="2722959"/>
            <a:ext cx="9525" cy="1972628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9563100" y="2940130"/>
            <a:ext cx="7879995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Alternative AI Credit Scoring Engine</a:t>
            </a:r>
            <a:endParaRPr lang="en-US" sz="2100" dirty="0"/>
          </a:p>
        </p:txBody>
      </p:sp>
      <p:sp>
        <p:nvSpPr>
          <p:cNvPr id="40" name="Text 38"/>
          <p:cNvSpPr/>
          <p:nvPr/>
        </p:nvSpPr>
        <p:spPr>
          <a:xfrm>
            <a:off x="9563100" y="3336369"/>
            <a:ext cx="787999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modules, 71 variables — scores from Nagad's own transaction data. No CIB required.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9277350" y="4828937"/>
            <a:ext cx="8191500" cy="1972747"/>
          </a:xfrm>
          <a:prstGeom prst="roundRect">
            <a:avLst>
              <a:gd name="adj" fmla="val 579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Shape 40"/>
          <p:cNvSpPr/>
          <p:nvPr/>
        </p:nvSpPr>
        <p:spPr>
          <a:xfrm>
            <a:off x="9277350" y="6794064"/>
            <a:ext cx="81915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Shape 41"/>
          <p:cNvSpPr/>
          <p:nvPr/>
        </p:nvSpPr>
        <p:spPr>
          <a:xfrm>
            <a:off x="9277350" y="4828937"/>
            <a:ext cx="81915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9277350" y="4828937"/>
            <a:ext cx="38100" cy="1972747"/>
          </a:xfrm>
          <a:prstGeom prst="rect">
            <a:avLst/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Shape 43"/>
          <p:cNvSpPr/>
          <p:nvPr/>
        </p:nvSpPr>
        <p:spPr>
          <a:xfrm>
            <a:off x="17461230" y="4828937"/>
            <a:ext cx="9525" cy="1972747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9563100" y="5046107"/>
            <a:ext cx="7879995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Underwriting Platform (Portal)</a:t>
            </a:r>
            <a:endParaRPr lang="en-US" sz="2100" dirty="0"/>
          </a:p>
        </p:txBody>
      </p:sp>
      <p:sp>
        <p:nvSpPr>
          <p:cNvPr id="47" name="Text 45"/>
          <p:cNvSpPr/>
          <p:nvPr/>
        </p:nvSpPr>
        <p:spPr>
          <a:xfrm>
            <a:off x="9563100" y="5442347"/>
            <a:ext cx="787999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officer dashboard — approve, review, set thresholds, and monitor portfolio health in real-time.</a:t>
            </a:r>
            <a:endParaRPr lang="en-US" sz="1800" dirty="0"/>
          </a:p>
        </p:txBody>
      </p:sp>
      <p:sp>
        <p:nvSpPr>
          <p:cNvPr id="48" name="Shape 46"/>
          <p:cNvSpPr/>
          <p:nvPr/>
        </p:nvSpPr>
        <p:spPr>
          <a:xfrm>
            <a:off x="9277350" y="6935034"/>
            <a:ext cx="8191500" cy="1972747"/>
          </a:xfrm>
          <a:prstGeom prst="roundRect">
            <a:avLst>
              <a:gd name="adj" fmla="val 5794"/>
            </a:avLst>
          </a:prstGeom>
          <a:solidFill>
            <a:srgbClr val="FFFFF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Shape 47"/>
          <p:cNvSpPr/>
          <p:nvPr/>
        </p:nvSpPr>
        <p:spPr>
          <a:xfrm>
            <a:off x="9277350" y="8900160"/>
            <a:ext cx="81915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Shape 48"/>
          <p:cNvSpPr/>
          <p:nvPr/>
        </p:nvSpPr>
        <p:spPr>
          <a:xfrm>
            <a:off x="9277350" y="6935034"/>
            <a:ext cx="81915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Shape 49"/>
          <p:cNvSpPr/>
          <p:nvPr/>
        </p:nvSpPr>
        <p:spPr>
          <a:xfrm>
            <a:off x="9277350" y="6935034"/>
            <a:ext cx="38100" cy="1972747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2" name="Shape 50"/>
          <p:cNvSpPr/>
          <p:nvPr/>
        </p:nvSpPr>
        <p:spPr>
          <a:xfrm>
            <a:off x="17461230" y="6935034"/>
            <a:ext cx="9525" cy="1972747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9563100" y="7152204"/>
            <a:ext cx="7879995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21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Behavioural Analytical Engine</a:t>
            </a:r>
            <a:endParaRPr lang="en-US" sz="2100" dirty="0"/>
          </a:p>
        </p:txBody>
      </p:sp>
      <p:sp>
        <p:nvSpPr>
          <p:cNvPr id="54" name="Text 52"/>
          <p:cNvSpPr/>
          <p:nvPr/>
        </p:nvSpPr>
        <p:spPr>
          <a:xfrm>
            <a:off x="9563100" y="7548443"/>
            <a:ext cx="787999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Continuously retrains on new transaction data — scores improve with every Nagad interaction.</a:t>
            </a:r>
            <a:endParaRPr lang="en-US" sz="1800" dirty="0"/>
          </a:p>
        </p:txBody>
      </p:sp>
      <p:sp>
        <p:nvSpPr>
          <p:cNvPr id="55" name="Shape 53"/>
          <p:cNvSpPr/>
          <p:nvPr/>
        </p:nvSpPr>
        <p:spPr>
          <a:xfrm>
            <a:off x="9277350" y="9041130"/>
            <a:ext cx="8191500" cy="647700"/>
          </a:xfrm>
          <a:prstGeom prst="roundRect">
            <a:avLst>
              <a:gd name="adj" fmla="val 17647"/>
            </a:avLst>
          </a:prstGeom>
          <a:solidFill>
            <a:srgbClr val="F0FBF4"/>
          </a:solidFill>
          <a:ln w="762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9513570" y="9220200"/>
            <a:ext cx="20232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Also connects to:</a:t>
            </a:r>
            <a:endParaRPr lang="en-US" sz="1800" dirty="0"/>
          </a:p>
        </p:txBody>
      </p:sp>
      <p:sp>
        <p:nvSpPr>
          <p:cNvPr id="57" name="Text 55"/>
          <p:cNvSpPr/>
          <p:nvPr/>
        </p:nvSpPr>
        <p:spPr>
          <a:xfrm>
            <a:off x="11593949" y="9235440"/>
            <a:ext cx="45280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Banks · Financial Institutions · Partner APIs</a:t>
            </a:r>
            <a:endParaRPr lang="en-US" sz="1800" dirty="0"/>
          </a:p>
        </p:txBody>
      </p:sp>
      <p:sp>
        <p:nvSpPr>
          <p:cNvPr id="58" name="Shape 56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9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60" name="Shape 57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1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62" name="Text 58"/>
          <p:cNvSpPr/>
          <p:nvPr/>
        </p:nvSpPr>
        <p:spPr>
          <a:xfrm>
            <a:off x="15041642" y="9862185"/>
            <a:ext cx="2503408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5048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8896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BNPL Credit Scoring — Data Signals</a:t>
            </a:r>
            <a:endParaRPr lang="en-US" sz="4350" dirty="0"/>
          </a:p>
        </p:txBody>
      </p:sp>
      <p:sp>
        <p:nvSpPr>
          <p:cNvPr id="6" name="Text 4"/>
          <p:cNvSpPr/>
          <p:nvPr/>
        </p:nvSpPr>
        <p:spPr>
          <a:xfrm>
            <a:off x="819150" y="1570434"/>
            <a:ext cx="17149191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Six categories of signals used to score BNPL eligibility with zero CIB dependency.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819150" y="2147649"/>
            <a:ext cx="5448300" cy="3854410"/>
          </a:xfrm>
          <a:prstGeom prst="roundRect">
            <a:avLst>
              <a:gd name="adj" fmla="val 3460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066800" y="2357199"/>
            <a:ext cx="510159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Data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66800" y="2761059"/>
            <a:ext cx="5101590" cy="39755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Purchase history (amount, frequency, category)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66800" y="3185504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Cart abandonment patterns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66800" y="3562695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Avg. order value &amp; ticket size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66800" y="3939884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method preferences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66800" y="4317074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Refund / chargeback history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066800" y="4694265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Seasonal spending patterns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6419850" y="2147649"/>
            <a:ext cx="5448300" cy="3854410"/>
          </a:xfrm>
          <a:prstGeom prst="roundRect">
            <a:avLst>
              <a:gd name="adj" fmla="val 3460"/>
            </a:avLst>
          </a:prstGeom>
          <a:solidFill>
            <a:srgbClr val="FFF8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667500" y="2357199"/>
            <a:ext cx="510159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Customer Behaviour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6667500" y="276105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Checkout session duration &amp; flow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667500" y="313824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Device fingerprint &amp; login patterns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667500" y="351543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Browse-to-purchase conversion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667500" y="389263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Return vs new customer signals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667500" y="426981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Time-of-day purchase patterns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6667500" y="464700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Category affinity scores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12020550" y="2147649"/>
            <a:ext cx="5448300" cy="3854410"/>
          </a:xfrm>
          <a:prstGeom prst="roundRect">
            <a:avLst>
              <a:gd name="adj" fmla="val 3460"/>
            </a:avLst>
          </a:prstGeom>
          <a:solidFill>
            <a:srgbClr val="F0FB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12268200" y="2357199"/>
            <a:ext cx="510159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Signals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2268200" y="276105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MFS balance &amp; transaction regularity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2268200" y="313824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SMS-inferred income signals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2268200" y="351543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Bank account activity patterns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2268200" y="389263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Savings rate indicators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12268200" y="426981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Debt-to-income proxies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2268200" y="4647009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Bill payment consistency</a:t>
            </a:r>
            <a:endParaRPr lang="en-US" sz="1800" dirty="0"/>
          </a:p>
        </p:txBody>
      </p:sp>
      <p:sp>
        <p:nvSpPr>
          <p:cNvPr id="31" name="Shape 29"/>
          <p:cNvSpPr/>
          <p:nvPr/>
        </p:nvSpPr>
        <p:spPr>
          <a:xfrm>
            <a:off x="819150" y="6154460"/>
            <a:ext cx="5448300" cy="3534370"/>
          </a:xfrm>
          <a:prstGeom prst="roundRect">
            <a:avLst>
              <a:gd name="adj" fmla="val 3773"/>
            </a:avLst>
          </a:prstGeom>
          <a:solidFill>
            <a:srgbClr val="FEF1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1066800" y="6364010"/>
            <a:ext cx="510159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&amp; Risk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066800" y="676787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KYC verification status &amp; completeness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066800" y="714506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Phone number tenure</a:t>
            </a:r>
            <a:endParaRPr lang="en-US" sz="1800" dirty="0"/>
          </a:p>
        </p:txBody>
      </p:sp>
      <p:sp>
        <p:nvSpPr>
          <p:cNvPr id="35" name="Text 33"/>
          <p:cNvSpPr/>
          <p:nvPr/>
        </p:nvSpPr>
        <p:spPr>
          <a:xfrm>
            <a:off x="1066800" y="752225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 stability (delivery data)</a:t>
            </a:r>
            <a:endParaRPr lang="en-US" sz="1800" dirty="0"/>
          </a:p>
        </p:txBody>
      </p:sp>
      <p:sp>
        <p:nvSpPr>
          <p:cNvPr id="36" name="Text 34"/>
          <p:cNvSpPr/>
          <p:nvPr/>
        </p:nvSpPr>
        <p:spPr>
          <a:xfrm>
            <a:off x="1066800" y="789944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NID / device linkage validation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1066800" y="827663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Velocity checks (multi-app)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066800" y="865382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graph signals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6419850" y="6154460"/>
            <a:ext cx="5448300" cy="3534370"/>
          </a:xfrm>
          <a:prstGeom prst="roundRect">
            <a:avLst>
              <a:gd name="adj" fmla="val 3773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6667500" y="6364010"/>
            <a:ext cx="510159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Engagement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6667500" y="676787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Nagad account age &amp; tenure</a:t>
            </a:r>
            <a:endParaRPr lang="en-US" sz="1800" dirty="0"/>
          </a:p>
        </p:txBody>
      </p:sp>
      <p:sp>
        <p:nvSpPr>
          <p:cNvPr id="42" name="Text 40"/>
          <p:cNvSpPr/>
          <p:nvPr/>
        </p:nvSpPr>
        <p:spPr>
          <a:xfrm>
            <a:off x="6667500" y="714506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login frequency (app vs USSD)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6667500" y="752225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adoption (savings, insurance)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6667500" y="789944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cashback earned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6667500" y="827663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Self-service vs agent ratio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6667500" y="865382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Cashout frequency &amp; sources</a:t>
            </a:r>
            <a:endParaRPr lang="en-US" sz="1800" dirty="0"/>
          </a:p>
        </p:txBody>
      </p:sp>
      <p:sp>
        <p:nvSpPr>
          <p:cNvPr id="47" name="Shape 45"/>
          <p:cNvSpPr/>
          <p:nvPr/>
        </p:nvSpPr>
        <p:spPr>
          <a:xfrm>
            <a:off x="12020550" y="6154460"/>
            <a:ext cx="5448300" cy="3534370"/>
          </a:xfrm>
          <a:prstGeom prst="roundRect">
            <a:avLst>
              <a:gd name="adj" fmla="val 3773"/>
            </a:avLst>
          </a:prstGeom>
          <a:solidFill>
            <a:srgbClr val="FFF8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8" name="Text 46"/>
          <p:cNvSpPr/>
          <p:nvPr/>
        </p:nvSpPr>
        <p:spPr>
          <a:xfrm>
            <a:off x="12268200" y="6364010"/>
            <a:ext cx="510159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Income Proxies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12268200" y="676787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Salary / wage disbursement amounts</a:t>
            </a:r>
            <a:endParaRPr lang="en-US" sz="1800" dirty="0"/>
          </a:p>
        </p:txBody>
      </p:sp>
      <p:sp>
        <p:nvSpPr>
          <p:cNvPr id="50" name="Text 48"/>
          <p:cNvSpPr/>
          <p:nvPr/>
        </p:nvSpPr>
        <p:spPr>
          <a:xfrm>
            <a:off x="12268200" y="714506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Remittance (domestic &amp; international)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12268200" y="752225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30/60/90-day avg. inflow (rolling)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12268200" y="789944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Cashin vs cashout ratio (monthly)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12268200" y="827663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 payment history</a:t>
            </a:r>
            <a:endParaRPr lang="en-US" sz="1800" dirty="0"/>
          </a:p>
        </p:txBody>
      </p:sp>
      <p:sp>
        <p:nvSpPr>
          <p:cNvPr id="54" name="Text 52"/>
          <p:cNvSpPr/>
          <p:nvPr/>
        </p:nvSpPr>
        <p:spPr>
          <a:xfrm>
            <a:off x="12268200" y="8653820"/>
            <a:ext cx="5101590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money from bank / card patterns</a:t>
            </a:r>
            <a:endParaRPr lang="en-US" sz="1800" dirty="0"/>
          </a:p>
        </p:txBody>
      </p:sp>
      <p:sp>
        <p:nvSpPr>
          <p:cNvPr id="55" name="Shape 53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57" name="Shape 54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5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59" name="Text 55"/>
          <p:cNvSpPr/>
          <p:nvPr/>
        </p:nvSpPr>
        <p:spPr>
          <a:xfrm>
            <a:off x="15041642" y="9862185"/>
            <a:ext cx="2503408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5048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8896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 Variables Across 10 Independent AI Modules</a:t>
            </a:r>
            <a:endParaRPr lang="en-US" sz="4350" dirty="0"/>
          </a:p>
        </p:txBody>
      </p:sp>
      <p:sp>
        <p:nvSpPr>
          <p:cNvPr id="6" name="Text 4"/>
          <p:cNvSpPr/>
          <p:nvPr/>
        </p:nvSpPr>
        <p:spPr>
          <a:xfrm>
            <a:off x="819150" y="1570434"/>
            <a:ext cx="17149191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modules · 71 variables · Weights = 100% · Final score: 0–100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819150" y="2147649"/>
            <a:ext cx="8229600" cy="480060"/>
          </a:xfrm>
          <a:prstGeom prst="roundRect">
            <a:avLst>
              <a:gd name="adj" fmla="val 17857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81050" y="2242899"/>
            <a:ext cx="4191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95400" y="2242899"/>
            <a:ext cx="68362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&amp; Key Signals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7456972" y="2208609"/>
            <a:ext cx="128431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591550" y="2242898"/>
            <a:ext cx="457200" cy="38480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819150" y="2703909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45820" y="2816305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1169670" y="271153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310640" y="2816305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Cashflow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QR txns, purchase amounts, avg balance, cashout patterns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8050530" y="271153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077200" y="2816305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16%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8622030" y="271153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648700" y="2816305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819150" y="3584019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45820" y="3696414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169670" y="359163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310640" y="3696414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Credit &amp; Loan History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Delinquency, DTI, loan stacking, repayment regularity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050530" y="359163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8077200" y="3696414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</a:t>
            </a:r>
            <a:endParaRPr lang="en-US" sz="1800" dirty="0"/>
          </a:p>
        </p:txBody>
      </p:sp>
      <p:sp>
        <p:nvSpPr>
          <p:cNvPr id="26" name="Shape 24"/>
          <p:cNvSpPr/>
          <p:nvPr/>
        </p:nvSpPr>
        <p:spPr>
          <a:xfrm>
            <a:off x="8622030" y="359163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8648700" y="3696414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819150" y="4464130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845820" y="4576524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1169670" y="447174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1310640" y="4576524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Growth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Yearly orders, growth ratio, margin, product diversity</a:t>
            </a:r>
            <a:endParaRPr lang="en-US" sz="1800" dirty="0"/>
          </a:p>
        </p:txBody>
      </p:sp>
      <p:sp>
        <p:nvSpPr>
          <p:cNvPr id="32" name="Shape 30"/>
          <p:cNvSpPr/>
          <p:nvPr/>
        </p:nvSpPr>
        <p:spPr>
          <a:xfrm>
            <a:off x="8050530" y="447174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31"/>
          <p:cNvSpPr/>
          <p:nvPr/>
        </p:nvSpPr>
        <p:spPr>
          <a:xfrm>
            <a:off x="8077200" y="4576524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13%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8622030" y="447174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8648700" y="4576524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819150" y="5344239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845820" y="5456634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38" name="Shape 36"/>
          <p:cNvSpPr/>
          <p:nvPr/>
        </p:nvSpPr>
        <p:spPr>
          <a:xfrm>
            <a:off x="1169670" y="535185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1310640" y="5456634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Identity &amp; Stability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Age, business age, platform tenure, trade license</a:t>
            </a:r>
            <a:endParaRPr lang="en-US" sz="1800" dirty="0"/>
          </a:p>
        </p:txBody>
      </p:sp>
      <p:sp>
        <p:nvSpPr>
          <p:cNvPr id="40" name="Shape 38"/>
          <p:cNvSpPr/>
          <p:nvPr/>
        </p:nvSpPr>
        <p:spPr>
          <a:xfrm>
            <a:off x="8050530" y="535185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8077200" y="5456634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8622030" y="535185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8648700" y="5456634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44" name="Shape 42"/>
          <p:cNvSpPr/>
          <p:nvPr/>
        </p:nvSpPr>
        <p:spPr>
          <a:xfrm>
            <a:off x="819150" y="6224350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845820" y="6336745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1169670" y="623197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1310640" y="6336745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Performance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Lifetime QR, topup, NPSB, utility transaction counts</a:t>
            </a:r>
            <a:endParaRPr lang="en-US" sz="1800" dirty="0"/>
          </a:p>
        </p:txBody>
      </p:sp>
      <p:sp>
        <p:nvSpPr>
          <p:cNvPr id="48" name="Shape 46"/>
          <p:cNvSpPr/>
          <p:nvPr/>
        </p:nvSpPr>
        <p:spPr>
          <a:xfrm>
            <a:off x="8050530" y="623197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8077200" y="6336745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800" dirty="0"/>
          </a:p>
        </p:txBody>
      </p:sp>
      <p:sp>
        <p:nvSpPr>
          <p:cNvPr id="50" name="Shape 48"/>
          <p:cNvSpPr/>
          <p:nvPr/>
        </p:nvSpPr>
        <p:spPr>
          <a:xfrm>
            <a:off x="8622030" y="623197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8648700" y="6336745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52" name="Shape 50"/>
          <p:cNvSpPr/>
          <p:nvPr/>
        </p:nvSpPr>
        <p:spPr>
          <a:xfrm>
            <a:off x="9239250" y="2147649"/>
            <a:ext cx="8229600" cy="480060"/>
          </a:xfrm>
          <a:prstGeom prst="roundRect">
            <a:avLst>
              <a:gd name="adj" fmla="val 17857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9201150" y="2242899"/>
            <a:ext cx="4191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#</a:t>
            </a:r>
            <a:endParaRPr lang="en-US" sz="1800" dirty="0"/>
          </a:p>
        </p:txBody>
      </p:sp>
      <p:sp>
        <p:nvSpPr>
          <p:cNvPr id="54" name="Text 52"/>
          <p:cNvSpPr/>
          <p:nvPr/>
        </p:nvSpPr>
        <p:spPr>
          <a:xfrm>
            <a:off x="9715500" y="2242899"/>
            <a:ext cx="68362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&amp; Key Signals</a:t>
            </a:r>
            <a:endParaRPr lang="en-US" sz="1800" dirty="0"/>
          </a:p>
        </p:txBody>
      </p:sp>
      <p:sp>
        <p:nvSpPr>
          <p:cNvPr id="55" name="Text 53"/>
          <p:cNvSpPr/>
          <p:nvPr/>
        </p:nvSpPr>
        <p:spPr>
          <a:xfrm>
            <a:off x="16132683" y="2242899"/>
            <a:ext cx="955167" cy="29337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</a:t>
            </a:r>
            <a:endParaRPr lang="en-US" sz="1800" dirty="0"/>
          </a:p>
        </p:txBody>
      </p:sp>
      <p:sp>
        <p:nvSpPr>
          <p:cNvPr id="56" name="Text 54"/>
          <p:cNvSpPr/>
          <p:nvPr/>
        </p:nvSpPr>
        <p:spPr>
          <a:xfrm>
            <a:off x="17011650" y="2242899"/>
            <a:ext cx="49530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Vars</a:t>
            </a:r>
            <a:endParaRPr lang="en-US" sz="1800" dirty="0"/>
          </a:p>
        </p:txBody>
      </p:sp>
      <p:sp>
        <p:nvSpPr>
          <p:cNvPr id="57" name="Shape 55"/>
          <p:cNvSpPr/>
          <p:nvPr/>
        </p:nvSpPr>
        <p:spPr>
          <a:xfrm>
            <a:off x="9239250" y="2703909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9265920" y="2816305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59" name="Shape 57"/>
          <p:cNvSpPr/>
          <p:nvPr/>
        </p:nvSpPr>
        <p:spPr>
          <a:xfrm>
            <a:off x="9589770" y="271153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9730740" y="2816305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&amp; Volatility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Rejection rate, order gaps, value standard deviation</a:t>
            </a:r>
            <a:endParaRPr lang="en-US" sz="1800" dirty="0"/>
          </a:p>
        </p:txBody>
      </p:sp>
      <p:sp>
        <p:nvSpPr>
          <p:cNvPr id="61" name="Shape 59"/>
          <p:cNvSpPr/>
          <p:nvPr/>
        </p:nvSpPr>
        <p:spPr>
          <a:xfrm>
            <a:off x="16470631" y="271153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16497301" y="2816305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800" dirty="0"/>
          </a:p>
        </p:txBody>
      </p:sp>
      <p:sp>
        <p:nvSpPr>
          <p:cNvPr id="63" name="Shape 61"/>
          <p:cNvSpPr/>
          <p:nvPr/>
        </p:nvSpPr>
        <p:spPr>
          <a:xfrm>
            <a:off x="17042131" y="271153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17068801" y="2816305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65" name="Shape 63"/>
          <p:cNvSpPr/>
          <p:nvPr/>
        </p:nvSpPr>
        <p:spPr>
          <a:xfrm>
            <a:off x="9239250" y="3584019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Text 64"/>
          <p:cNvSpPr/>
          <p:nvPr/>
        </p:nvSpPr>
        <p:spPr>
          <a:xfrm>
            <a:off x="9265920" y="3696414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67" name="Shape 65"/>
          <p:cNvSpPr/>
          <p:nvPr/>
        </p:nvSpPr>
        <p:spPr>
          <a:xfrm>
            <a:off x="9589770" y="359163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8" name="Text 66"/>
          <p:cNvSpPr/>
          <p:nvPr/>
        </p:nvSpPr>
        <p:spPr>
          <a:xfrm>
            <a:off x="9730740" y="3696414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Stability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Monthly income vs expenses, home ownership status</a:t>
            </a:r>
            <a:endParaRPr lang="en-US" sz="1800" dirty="0"/>
          </a:p>
        </p:txBody>
      </p:sp>
      <p:sp>
        <p:nvSpPr>
          <p:cNvPr id="69" name="Shape 67"/>
          <p:cNvSpPr/>
          <p:nvPr/>
        </p:nvSpPr>
        <p:spPr>
          <a:xfrm>
            <a:off x="16470631" y="359163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0" name="Text 68"/>
          <p:cNvSpPr/>
          <p:nvPr/>
        </p:nvSpPr>
        <p:spPr>
          <a:xfrm>
            <a:off x="16497301" y="3696414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</a:t>
            </a:r>
            <a:endParaRPr lang="en-US" sz="1800" dirty="0"/>
          </a:p>
        </p:txBody>
      </p:sp>
      <p:sp>
        <p:nvSpPr>
          <p:cNvPr id="71" name="Shape 69"/>
          <p:cNvSpPr/>
          <p:nvPr/>
        </p:nvSpPr>
        <p:spPr>
          <a:xfrm>
            <a:off x="17042131" y="359163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2" name="Text 70"/>
          <p:cNvSpPr/>
          <p:nvPr/>
        </p:nvSpPr>
        <p:spPr>
          <a:xfrm>
            <a:off x="17068801" y="3696414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3" name="Shape 71"/>
          <p:cNvSpPr/>
          <p:nvPr/>
        </p:nvSpPr>
        <p:spPr>
          <a:xfrm>
            <a:off x="9239250" y="4464130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4" name="Text 72"/>
          <p:cNvSpPr/>
          <p:nvPr/>
        </p:nvSpPr>
        <p:spPr>
          <a:xfrm>
            <a:off x="9265920" y="4576524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75" name="Shape 73"/>
          <p:cNvSpPr/>
          <p:nvPr/>
        </p:nvSpPr>
        <p:spPr>
          <a:xfrm>
            <a:off x="9589770" y="447174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6" name="Text 74"/>
          <p:cNvSpPr/>
          <p:nvPr/>
        </p:nvSpPr>
        <p:spPr>
          <a:xfrm>
            <a:off x="9730740" y="4576524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 Presence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Facebook presence, online store, social tenure</a:t>
            </a:r>
            <a:endParaRPr lang="en-US" sz="1800" dirty="0"/>
          </a:p>
        </p:txBody>
      </p:sp>
      <p:sp>
        <p:nvSpPr>
          <p:cNvPr id="77" name="Shape 75"/>
          <p:cNvSpPr/>
          <p:nvPr/>
        </p:nvSpPr>
        <p:spPr>
          <a:xfrm>
            <a:off x="16470631" y="447174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16497301" y="4576524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6%</a:t>
            </a:r>
            <a:endParaRPr lang="en-US" sz="1800" dirty="0"/>
          </a:p>
        </p:txBody>
      </p:sp>
      <p:sp>
        <p:nvSpPr>
          <p:cNvPr id="79" name="Shape 77"/>
          <p:cNvSpPr/>
          <p:nvPr/>
        </p:nvSpPr>
        <p:spPr>
          <a:xfrm>
            <a:off x="17042131" y="447174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0" name="Text 78"/>
          <p:cNvSpPr/>
          <p:nvPr/>
        </p:nvSpPr>
        <p:spPr>
          <a:xfrm>
            <a:off x="17068801" y="4576524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1" name="Shape 79"/>
          <p:cNvSpPr/>
          <p:nvPr/>
        </p:nvSpPr>
        <p:spPr>
          <a:xfrm>
            <a:off x="9239250" y="5344239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9265920" y="5456634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3" name="Shape 81"/>
          <p:cNvSpPr/>
          <p:nvPr/>
        </p:nvSpPr>
        <p:spPr>
          <a:xfrm>
            <a:off x="9589770" y="535185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4" name="Text 82"/>
          <p:cNvSpPr/>
          <p:nvPr/>
        </p:nvSpPr>
        <p:spPr>
          <a:xfrm>
            <a:off x="9730740" y="5456634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Device Data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SIM tenure, device type &amp; value, banking apps installed</a:t>
            </a:r>
            <a:endParaRPr lang="en-US" sz="1800" dirty="0"/>
          </a:p>
        </p:txBody>
      </p:sp>
      <p:sp>
        <p:nvSpPr>
          <p:cNvPr id="85" name="Shape 83"/>
          <p:cNvSpPr/>
          <p:nvPr/>
        </p:nvSpPr>
        <p:spPr>
          <a:xfrm>
            <a:off x="16470631" y="535185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6" name="Text 84"/>
          <p:cNvSpPr/>
          <p:nvPr/>
        </p:nvSpPr>
        <p:spPr>
          <a:xfrm>
            <a:off x="16497301" y="5456634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</a:t>
            </a:r>
            <a:endParaRPr lang="en-US" sz="1800" dirty="0"/>
          </a:p>
        </p:txBody>
      </p:sp>
      <p:sp>
        <p:nvSpPr>
          <p:cNvPr id="87" name="Shape 85"/>
          <p:cNvSpPr/>
          <p:nvPr/>
        </p:nvSpPr>
        <p:spPr>
          <a:xfrm>
            <a:off x="17042131" y="535185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8" name="Text 86"/>
          <p:cNvSpPr/>
          <p:nvPr/>
        </p:nvSpPr>
        <p:spPr>
          <a:xfrm>
            <a:off x="17068801" y="5456634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89" name="Shape 87"/>
          <p:cNvSpPr/>
          <p:nvPr/>
        </p:nvSpPr>
        <p:spPr>
          <a:xfrm>
            <a:off x="9239250" y="6224350"/>
            <a:ext cx="82296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0" name="Text 88"/>
          <p:cNvSpPr/>
          <p:nvPr/>
        </p:nvSpPr>
        <p:spPr>
          <a:xfrm>
            <a:off x="9265920" y="6336745"/>
            <a:ext cx="3048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1" name="Shape 89"/>
          <p:cNvSpPr/>
          <p:nvPr/>
        </p:nvSpPr>
        <p:spPr>
          <a:xfrm>
            <a:off x="9589770" y="623197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2" name="Text 90"/>
          <p:cNvSpPr/>
          <p:nvPr/>
        </p:nvSpPr>
        <p:spPr>
          <a:xfrm>
            <a:off x="9730740" y="6336745"/>
            <a:ext cx="681296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Psychometric (OCEAN) </a:t>
            </a: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Openness, Conscientiousness, Agreeableness, Stability</a:t>
            </a:r>
            <a:endParaRPr lang="en-US" sz="1800" dirty="0"/>
          </a:p>
        </p:txBody>
      </p:sp>
      <p:sp>
        <p:nvSpPr>
          <p:cNvPr id="93" name="Shape 91"/>
          <p:cNvSpPr/>
          <p:nvPr/>
        </p:nvSpPr>
        <p:spPr>
          <a:xfrm>
            <a:off x="16470631" y="623197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4" name="Text 92"/>
          <p:cNvSpPr/>
          <p:nvPr/>
        </p:nvSpPr>
        <p:spPr>
          <a:xfrm>
            <a:off x="16497301" y="6336745"/>
            <a:ext cx="5257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5%</a:t>
            </a:r>
            <a:endParaRPr lang="en-US" sz="1800" dirty="0"/>
          </a:p>
        </p:txBody>
      </p:sp>
      <p:sp>
        <p:nvSpPr>
          <p:cNvPr id="95" name="Shape 93"/>
          <p:cNvSpPr/>
          <p:nvPr/>
        </p:nvSpPr>
        <p:spPr>
          <a:xfrm>
            <a:off x="17042131" y="6231970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6" name="Text 94"/>
          <p:cNvSpPr/>
          <p:nvPr/>
        </p:nvSpPr>
        <p:spPr>
          <a:xfrm>
            <a:off x="17068801" y="6336745"/>
            <a:ext cx="3733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7" name="Shape 95"/>
          <p:cNvSpPr/>
          <p:nvPr/>
        </p:nvSpPr>
        <p:spPr>
          <a:xfrm>
            <a:off x="9239250" y="7142559"/>
            <a:ext cx="8229600" cy="1539240"/>
          </a:xfrm>
          <a:prstGeom prst="roundRect">
            <a:avLst>
              <a:gd name="adj" fmla="val 7426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8" name="Text 96"/>
          <p:cNvSpPr/>
          <p:nvPr/>
        </p:nvSpPr>
        <p:spPr>
          <a:xfrm>
            <a:off x="9429750" y="7294959"/>
            <a:ext cx="8084058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 Distribution</a:t>
            </a:r>
            <a:endParaRPr lang="en-US" sz="1800" dirty="0"/>
          </a:p>
        </p:txBody>
      </p:sp>
      <p:sp>
        <p:nvSpPr>
          <p:cNvPr id="99" name="Shape 97"/>
          <p:cNvSpPr/>
          <p:nvPr/>
        </p:nvSpPr>
        <p:spPr>
          <a:xfrm>
            <a:off x="9429750" y="7698820"/>
            <a:ext cx="1228368" cy="190500"/>
          </a:xfrm>
          <a:prstGeom prst="roundRect">
            <a:avLst>
              <a:gd name="adj" fmla="val 20000"/>
            </a:avLst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0" name="Shape 98"/>
          <p:cNvSpPr/>
          <p:nvPr/>
        </p:nvSpPr>
        <p:spPr>
          <a:xfrm>
            <a:off x="10677168" y="7698820"/>
            <a:ext cx="1151573" cy="190500"/>
          </a:xfrm>
          <a:prstGeom prst="roundRect">
            <a:avLst>
              <a:gd name="adj" fmla="val 20000"/>
            </a:avLst>
          </a:prstGeom>
          <a:solidFill>
            <a:srgbClr val="2B4EA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1" name="Shape 99"/>
          <p:cNvSpPr/>
          <p:nvPr/>
        </p:nvSpPr>
        <p:spPr>
          <a:xfrm>
            <a:off x="11847791" y="7698820"/>
            <a:ext cx="997982" cy="190500"/>
          </a:xfrm>
          <a:prstGeom prst="roundRect">
            <a:avLst>
              <a:gd name="adj" fmla="val 20000"/>
            </a:avLst>
          </a:prstGeom>
          <a:solidFill>
            <a:srgbClr val="5B79C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2" name="Shape 100"/>
          <p:cNvSpPr/>
          <p:nvPr/>
        </p:nvSpPr>
        <p:spPr>
          <a:xfrm>
            <a:off x="12864823" y="7698820"/>
            <a:ext cx="767715" cy="190500"/>
          </a:xfrm>
          <a:prstGeom prst="roundRect">
            <a:avLst>
              <a:gd name="adj" fmla="val 20000"/>
            </a:avLst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3" name="Shape 101"/>
          <p:cNvSpPr/>
          <p:nvPr/>
        </p:nvSpPr>
        <p:spPr>
          <a:xfrm>
            <a:off x="13651588" y="7698820"/>
            <a:ext cx="767715" cy="190500"/>
          </a:xfrm>
          <a:prstGeom prst="roundRect">
            <a:avLst>
              <a:gd name="adj" fmla="val 20000"/>
            </a:avLst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4" name="Shape 102"/>
          <p:cNvSpPr/>
          <p:nvPr/>
        </p:nvSpPr>
        <p:spPr>
          <a:xfrm>
            <a:off x="14438352" y="7698820"/>
            <a:ext cx="767715" cy="190500"/>
          </a:xfrm>
          <a:prstGeom prst="roundRect">
            <a:avLst>
              <a:gd name="adj" fmla="val 20000"/>
            </a:avLst>
          </a:prstGeom>
          <a:solidFill>
            <a:srgbClr val="FBBF2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5" name="Shape 103"/>
          <p:cNvSpPr/>
          <p:nvPr/>
        </p:nvSpPr>
        <p:spPr>
          <a:xfrm>
            <a:off x="15225117" y="7698820"/>
            <a:ext cx="767715" cy="190500"/>
          </a:xfrm>
          <a:prstGeom prst="roundRect">
            <a:avLst>
              <a:gd name="adj" fmla="val 20000"/>
            </a:avLst>
          </a:prstGeom>
          <a:solidFill>
            <a:srgbClr val="FDE6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6" name="Shape 104"/>
          <p:cNvSpPr/>
          <p:nvPr/>
        </p:nvSpPr>
        <p:spPr>
          <a:xfrm>
            <a:off x="16011882" y="7698820"/>
            <a:ext cx="460653" cy="190500"/>
          </a:xfrm>
          <a:prstGeom prst="roundRect">
            <a:avLst>
              <a:gd name="adj" fmla="val 20000"/>
            </a:avLst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7" name="Shape 105"/>
          <p:cNvSpPr/>
          <p:nvPr/>
        </p:nvSpPr>
        <p:spPr>
          <a:xfrm>
            <a:off x="16491585" y="7698820"/>
            <a:ext cx="383857" cy="190500"/>
          </a:xfrm>
          <a:prstGeom prst="roundRect">
            <a:avLst>
              <a:gd name="adj" fmla="val 20000"/>
            </a:avLst>
          </a:prstGeom>
          <a:solidFill>
            <a:srgbClr val="F8717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8" name="Shape 106"/>
          <p:cNvSpPr/>
          <p:nvPr/>
        </p:nvSpPr>
        <p:spPr>
          <a:xfrm>
            <a:off x="16894493" y="7698820"/>
            <a:ext cx="383857" cy="190500"/>
          </a:xfrm>
          <a:prstGeom prst="roundRect">
            <a:avLst>
              <a:gd name="adj" fmla="val 20000"/>
            </a:avLst>
          </a:prstGeom>
          <a:solidFill>
            <a:srgbClr val="FCA5A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9" name="Text 107"/>
          <p:cNvSpPr/>
          <p:nvPr/>
        </p:nvSpPr>
        <p:spPr>
          <a:xfrm>
            <a:off x="9429750" y="7965520"/>
            <a:ext cx="8084058" cy="601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🔵 Cashflow/Credit 31% · Business/Identity 23% · Risk/Financial 20% · Digital/Device/OCEAN 16%</a:t>
            </a:r>
            <a:endParaRPr lang="en-US" sz="1800" dirty="0"/>
          </a:p>
        </p:txBody>
      </p:sp>
      <p:sp>
        <p:nvSpPr>
          <p:cNvPr id="110" name="Shape 108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112" name="Shape 109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114" name="Text 110"/>
          <p:cNvSpPr/>
          <p:nvPr/>
        </p:nvSpPr>
        <p:spPr>
          <a:xfrm>
            <a:off x="15041642" y="9862185"/>
            <a:ext cx="2503408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4667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8515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Nagad Data Points — 8 Behavioural Categories</a:t>
            </a:r>
            <a:endParaRPr lang="en-US" sz="4350" dirty="0"/>
          </a:p>
        </p:txBody>
      </p:sp>
      <p:sp>
        <p:nvSpPr>
          <p:cNvPr id="6" name="Text 4"/>
          <p:cNvSpPr/>
          <p:nvPr/>
        </p:nvSpPr>
        <p:spPr>
          <a:xfrm>
            <a:off x="819150" y="1532334"/>
            <a:ext cx="17149191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transaction and interaction mapped — the richest alternative credit dataset in Bangladesh.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819150" y="2071449"/>
            <a:ext cx="4076700" cy="4071580"/>
          </a:xfrm>
          <a:prstGeom prst="roundRect">
            <a:avLst>
              <a:gd name="adj" fmla="val 3041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009650" y="2242899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Transaction Behaviour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009650" y="262770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CashIn/Cashout frequency &amp; volume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040027" y="3068365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Daily/monthly wallet float average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040027" y="3429177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Send money regularity &amp; diversity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040026" y="3725413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Reciprocity ratio (sent vs received)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079840" y="4114805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30/60/90-day inflow-to-outflow ratio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5010150" y="2071449"/>
            <a:ext cx="4076700" cy="4071580"/>
          </a:xfrm>
          <a:prstGeom prst="roundRect">
            <a:avLst>
              <a:gd name="adj" fmla="val 3041"/>
            </a:avLst>
          </a:prstGeom>
          <a:solidFill>
            <a:srgbClr val="FFF8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200650" y="2242899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Income &amp; Cashflow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200650" y="262770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Salary/wage disbursement amounts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5200650" y="332493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Remittance — domestic &amp; international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5200650" y="402216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Seasonal income (Eid bonus, grants)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5200650" y="471939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Income volatility index (CV)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200650" y="509658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EMI payment history &amp; consistency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9201150" y="2071449"/>
            <a:ext cx="4076700" cy="4071580"/>
          </a:xfrm>
          <a:prstGeom prst="roundRect">
            <a:avLst>
              <a:gd name="adj" fmla="val 3041"/>
            </a:avLst>
          </a:prstGeom>
          <a:solidFill>
            <a:srgbClr val="FEF1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9391650" y="2242899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Payment &amp; Purchase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391650" y="262770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Utility bills: electricity, gas, water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391650" y="300489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Merchant QR/POS frequency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9391650" y="338208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Government fee payments (strong signal)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9391650" y="407931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recharge (self &amp; others)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9391650" y="445650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Education &amp; hospital payments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13392150" y="2071449"/>
            <a:ext cx="4076700" cy="4071580"/>
          </a:xfrm>
          <a:prstGeom prst="roundRect">
            <a:avLst>
              <a:gd name="adj" fmla="val 3041"/>
            </a:avLst>
          </a:prstGeom>
          <a:solidFill>
            <a:srgbClr val="F0FB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3582650" y="2242899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Engagement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13582650" y="262770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Nagad account age &amp; tenure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3582650" y="300489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 login frequency (app vs USSD)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13582650" y="370213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KYC completeness level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13582650" y="4079319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Product adoption (savings, insurance)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13582650" y="4776549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cashback earned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819150" y="6257330"/>
            <a:ext cx="4076700" cy="3431500"/>
          </a:xfrm>
          <a:prstGeom prst="roundRect">
            <a:avLst>
              <a:gd name="adj" fmla="val 3608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009650" y="6428780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Demographic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1009650" y="681359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Age, gender, education (NID)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1009650" y="719078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Urban/rural classification</a:t>
            </a:r>
            <a:endParaRPr lang="en-US" sz="1800" dirty="0"/>
          </a:p>
        </p:txBody>
      </p:sp>
      <p:sp>
        <p:nvSpPr>
          <p:cNvPr id="39" name="Text 37"/>
          <p:cNvSpPr/>
          <p:nvPr/>
        </p:nvSpPr>
        <p:spPr>
          <a:xfrm>
            <a:off x="1009650" y="7567970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Profession &amp; primary income source</a:t>
            </a:r>
            <a:endParaRPr lang="en-US" sz="1800" dirty="0"/>
          </a:p>
        </p:txBody>
      </p:sp>
      <p:sp>
        <p:nvSpPr>
          <p:cNvPr id="40" name="Text 38"/>
          <p:cNvSpPr/>
          <p:nvPr/>
        </p:nvSpPr>
        <p:spPr>
          <a:xfrm>
            <a:off x="1009650" y="826520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Household type &amp; structure</a:t>
            </a:r>
            <a:endParaRPr lang="en-US" sz="1800" dirty="0"/>
          </a:p>
        </p:txBody>
      </p:sp>
      <p:sp>
        <p:nvSpPr>
          <p:cNvPr id="41" name="Text 39"/>
          <p:cNvSpPr/>
          <p:nvPr/>
        </p:nvSpPr>
        <p:spPr>
          <a:xfrm>
            <a:off x="1009650" y="8642390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Dependents count &amp; residency tenure</a:t>
            </a:r>
            <a:endParaRPr lang="en-US" sz="1800" dirty="0"/>
          </a:p>
        </p:txBody>
      </p:sp>
      <p:sp>
        <p:nvSpPr>
          <p:cNvPr id="42" name="Shape 40"/>
          <p:cNvSpPr/>
          <p:nvPr/>
        </p:nvSpPr>
        <p:spPr>
          <a:xfrm>
            <a:off x="5010150" y="6257330"/>
            <a:ext cx="4076700" cy="3431500"/>
          </a:xfrm>
          <a:prstGeom prst="roundRect">
            <a:avLst>
              <a:gd name="adj" fmla="val 3608"/>
            </a:avLst>
          </a:prstGeom>
          <a:solidFill>
            <a:srgbClr val="FFF8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3" name="Text 41"/>
          <p:cNvSpPr/>
          <p:nvPr/>
        </p:nvSpPr>
        <p:spPr>
          <a:xfrm>
            <a:off x="5200650" y="6428780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Features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5200650" y="681359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Repeat transfer partner count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5200650" y="719078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Network spread &amp; stability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5200650" y="756797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 dependency ratio</a:t>
            </a:r>
            <a:endParaRPr lang="en-US" sz="1800" dirty="0"/>
          </a:p>
        </p:txBody>
      </p:sp>
      <p:sp>
        <p:nvSpPr>
          <p:cNvPr id="47" name="Text 45"/>
          <p:cNvSpPr/>
          <p:nvPr/>
        </p:nvSpPr>
        <p:spPr>
          <a:xfrm>
            <a:off x="5200650" y="794516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Unique counterparty count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5200650" y="832235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graph signals</a:t>
            </a:r>
            <a:endParaRPr lang="en-US" sz="1800" dirty="0"/>
          </a:p>
        </p:txBody>
      </p:sp>
      <p:sp>
        <p:nvSpPr>
          <p:cNvPr id="49" name="Shape 47"/>
          <p:cNvSpPr/>
          <p:nvPr/>
        </p:nvSpPr>
        <p:spPr>
          <a:xfrm>
            <a:off x="9201150" y="6257330"/>
            <a:ext cx="4076700" cy="3431500"/>
          </a:xfrm>
          <a:prstGeom prst="roundRect">
            <a:avLst>
              <a:gd name="adj" fmla="val 3608"/>
            </a:avLst>
          </a:prstGeom>
          <a:solidFill>
            <a:srgbClr val="FEF1F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0" name="Text 48"/>
          <p:cNvSpPr/>
          <p:nvPr/>
        </p:nvSpPr>
        <p:spPr>
          <a:xfrm>
            <a:off x="9391650" y="6428780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&amp; Fraud</a:t>
            </a:r>
            <a:endParaRPr lang="en-US" sz="1800" dirty="0"/>
          </a:p>
        </p:txBody>
      </p:sp>
      <p:sp>
        <p:nvSpPr>
          <p:cNvPr id="51" name="Text 49"/>
          <p:cNvSpPr/>
          <p:nvPr/>
        </p:nvSpPr>
        <p:spPr>
          <a:xfrm>
            <a:off x="9391650" y="681359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Failed transaction rate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9391650" y="7190780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Insufficient balance — repeated attempts</a:t>
            </a:r>
            <a:endParaRPr lang="en-US" sz="1800" dirty="0"/>
          </a:p>
        </p:txBody>
      </p:sp>
      <p:sp>
        <p:nvSpPr>
          <p:cNvPr id="53" name="Text 51"/>
          <p:cNvSpPr/>
          <p:nvPr/>
        </p:nvSpPr>
        <p:spPr>
          <a:xfrm>
            <a:off x="9391650" y="788801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Account freeze/suspension history</a:t>
            </a:r>
            <a:endParaRPr lang="en-US" sz="1800" dirty="0"/>
          </a:p>
        </p:txBody>
      </p:sp>
      <p:sp>
        <p:nvSpPr>
          <p:cNvPr id="54" name="Text 52"/>
          <p:cNvSpPr/>
          <p:nvPr/>
        </p:nvSpPr>
        <p:spPr>
          <a:xfrm>
            <a:off x="9391650" y="826520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 swap frequency</a:t>
            </a:r>
            <a:endParaRPr lang="en-US" sz="1800" dirty="0"/>
          </a:p>
        </p:txBody>
      </p:sp>
      <p:sp>
        <p:nvSpPr>
          <p:cNvPr id="55" name="Text 53"/>
          <p:cNvSpPr/>
          <p:nvPr/>
        </p:nvSpPr>
        <p:spPr>
          <a:xfrm>
            <a:off x="9391650" y="864239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USSD cashout vs app ratio</a:t>
            </a:r>
            <a:endParaRPr lang="en-US" sz="1800" dirty="0"/>
          </a:p>
        </p:txBody>
      </p:sp>
      <p:sp>
        <p:nvSpPr>
          <p:cNvPr id="56" name="Shape 54"/>
          <p:cNvSpPr/>
          <p:nvPr/>
        </p:nvSpPr>
        <p:spPr>
          <a:xfrm>
            <a:off x="13392150" y="6257330"/>
            <a:ext cx="4076700" cy="3431500"/>
          </a:xfrm>
          <a:prstGeom prst="roundRect">
            <a:avLst>
              <a:gd name="adj" fmla="val 3608"/>
            </a:avLst>
          </a:prstGeom>
          <a:solidFill>
            <a:srgbClr val="F0FB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7" name="Text 55"/>
          <p:cNvSpPr/>
          <p:nvPr/>
        </p:nvSpPr>
        <p:spPr>
          <a:xfrm>
            <a:off x="13582650" y="6428780"/>
            <a:ext cx="380657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Psychometric (OCEAN)</a:t>
            </a:r>
            <a:endParaRPr lang="en-US" sz="1800" dirty="0"/>
          </a:p>
        </p:txBody>
      </p:sp>
      <p:sp>
        <p:nvSpPr>
          <p:cNvPr id="58" name="Text 56"/>
          <p:cNvSpPr/>
          <p:nvPr/>
        </p:nvSpPr>
        <p:spPr>
          <a:xfrm>
            <a:off x="13582650" y="681359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Attitude towards interest (RIBA)</a:t>
            </a:r>
            <a:endParaRPr lang="en-US" sz="1800" dirty="0"/>
          </a:p>
        </p:txBody>
      </p:sp>
      <p:sp>
        <p:nvSpPr>
          <p:cNvPr id="59" name="Text 57"/>
          <p:cNvSpPr/>
          <p:nvPr/>
        </p:nvSpPr>
        <p:spPr>
          <a:xfrm>
            <a:off x="13582650" y="719078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Financial goal orientation</a:t>
            </a:r>
            <a:endParaRPr lang="en-US" sz="1800" dirty="0"/>
          </a:p>
        </p:txBody>
      </p:sp>
      <p:sp>
        <p:nvSpPr>
          <p:cNvPr id="60" name="Text 58"/>
          <p:cNvSpPr/>
          <p:nvPr/>
        </p:nvSpPr>
        <p:spPr>
          <a:xfrm>
            <a:off x="13582650" y="7567970"/>
            <a:ext cx="3806571" cy="678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Locus of control (internal vs external)</a:t>
            </a:r>
            <a:endParaRPr lang="en-US" sz="1800" dirty="0"/>
          </a:p>
        </p:txBody>
      </p:sp>
      <p:sp>
        <p:nvSpPr>
          <p:cNvPr id="61" name="Text 59"/>
          <p:cNvSpPr/>
          <p:nvPr/>
        </p:nvSpPr>
        <p:spPr>
          <a:xfrm>
            <a:off x="13582650" y="826520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capital &amp; shame aversion</a:t>
            </a:r>
            <a:endParaRPr lang="en-US" sz="1800" dirty="0"/>
          </a:p>
        </p:txBody>
      </p:sp>
      <p:sp>
        <p:nvSpPr>
          <p:cNvPr id="62" name="Text 60"/>
          <p:cNvSpPr/>
          <p:nvPr/>
        </p:nvSpPr>
        <p:spPr>
          <a:xfrm>
            <a:off x="13582650" y="8642390"/>
            <a:ext cx="3806571" cy="3581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Migration risk indicator</a:t>
            </a:r>
            <a:endParaRPr lang="en-US" sz="1800" dirty="0"/>
          </a:p>
        </p:txBody>
      </p:sp>
      <p:sp>
        <p:nvSpPr>
          <p:cNvPr id="63" name="Shape 61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65" name="Shape 62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67" name="Text 63"/>
          <p:cNvSpPr/>
          <p:nvPr/>
        </p:nvSpPr>
        <p:spPr>
          <a:xfrm>
            <a:off x="11555611" y="9862185"/>
            <a:ext cx="6090636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SSL ACS Engine · Nagad Data Points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819150" y="619125"/>
            <a:ext cx="17149191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kern="0" spc="180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19150" y="1003935"/>
            <a:ext cx="17149191" cy="62364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6000"/>
              </a:lnSpc>
              <a:buNone/>
            </a:pPr>
            <a:r>
              <a:rPr lang="en-US" sz="4350" b="1" kern="0" spc="-109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Bands &amp; Global Comparison</a:t>
            </a:r>
            <a:endParaRPr lang="en-US" sz="4350" dirty="0"/>
          </a:p>
        </p:txBody>
      </p:sp>
      <p:sp>
        <p:nvSpPr>
          <p:cNvPr id="6" name="Text 4"/>
          <p:cNvSpPr/>
          <p:nvPr/>
        </p:nvSpPr>
        <p:spPr>
          <a:xfrm>
            <a:off x="819150" y="1684734"/>
            <a:ext cx="17149191" cy="4248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(0–100) benchmarked against FICO, VantageScore, Experian &amp; Equifax — aligned to international standards.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19150" y="2300049"/>
            <a:ext cx="8437245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Score Bands &amp; Decision Framework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19150" y="2722959"/>
            <a:ext cx="8191500" cy="895350"/>
          </a:xfrm>
          <a:prstGeom prst="roundRect">
            <a:avLst>
              <a:gd name="adj" fmla="val 10638"/>
            </a:avLst>
          </a:prstGeom>
          <a:solidFill>
            <a:srgbClr val="F0FBF4"/>
          </a:solidFill>
          <a:ln w="762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6020" y="2917269"/>
            <a:ext cx="1002599" cy="708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85–100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1893570" y="2896314"/>
            <a:ext cx="71265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Excellent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893570" y="3185874"/>
            <a:ext cx="71265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Pre-approved, best interest rates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819150" y="3713559"/>
            <a:ext cx="8191500" cy="895350"/>
          </a:xfrm>
          <a:prstGeom prst="roundRect">
            <a:avLst>
              <a:gd name="adj" fmla="val 10638"/>
            </a:avLst>
          </a:prstGeom>
          <a:solidFill>
            <a:srgbClr val="F0FBF4"/>
          </a:solidFill>
          <a:ln w="762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62348" y="3989784"/>
            <a:ext cx="800100" cy="42671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75–84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1893570" y="3886914"/>
            <a:ext cx="71265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Very Good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893570" y="4176474"/>
            <a:ext cx="71265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approval, competitive terms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819150" y="4704159"/>
            <a:ext cx="8191500" cy="895350"/>
          </a:xfrm>
          <a:prstGeom prst="roundRect">
            <a:avLst>
              <a:gd name="adj" fmla="val 10638"/>
            </a:avLst>
          </a:prstGeom>
          <a:solidFill>
            <a:srgbClr val="EEF1FB"/>
          </a:solidFill>
          <a:ln w="7620">
            <a:solidFill>
              <a:srgbClr val="EEF1F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017270" y="4972765"/>
            <a:ext cx="800100" cy="38861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65–74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1893570" y="4877514"/>
            <a:ext cx="71265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893570" y="5167075"/>
            <a:ext cx="71265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Standard approval, competitive terms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819150" y="5694759"/>
            <a:ext cx="8191500" cy="895350"/>
          </a:xfrm>
          <a:prstGeom prst="roundRect">
            <a:avLst>
              <a:gd name="adj" fmla="val 10638"/>
            </a:avLst>
          </a:prstGeom>
          <a:solidFill>
            <a:srgbClr val="FFF8EE"/>
          </a:solidFill>
          <a:ln w="7620">
            <a:solidFill>
              <a:srgbClr val="FADDB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017270" y="5992892"/>
            <a:ext cx="800100" cy="3886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50–64</a:t>
            </a:r>
            <a:endParaRPr lang="en-US" sz="2100" dirty="0"/>
          </a:p>
        </p:txBody>
      </p:sp>
      <p:sp>
        <p:nvSpPr>
          <p:cNvPr id="22" name="Text 20"/>
          <p:cNvSpPr/>
          <p:nvPr/>
        </p:nvSpPr>
        <p:spPr>
          <a:xfrm>
            <a:off x="1893570" y="5868114"/>
            <a:ext cx="71265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893570" y="6157675"/>
            <a:ext cx="71265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Conditional — collateral may apply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19150" y="6685359"/>
            <a:ext cx="8191500" cy="895350"/>
          </a:xfrm>
          <a:prstGeom prst="roundRect">
            <a:avLst>
              <a:gd name="adj" fmla="val 10638"/>
            </a:avLst>
          </a:prstGeom>
          <a:solidFill>
            <a:srgbClr val="FFF5F5"/>
          </a:solidFill>
          <a:ln w="762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1017270" y="6971109"/>
            <a:ext cx="800100" cy="47434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30–49</a:t>
            </a:r>
            <a:endParaRPr lang="en-US" sz="2100" dirty="0"/>
          </a:p>
        </p:txBody>
      </p:sp>
      <p:sp>
        <p:nvSpPr>
          <p:cNvPr id="26" name="Text 24"/>
          <p:cNvSpPr/>
          <p:nvPr/>
        </p:nvSpPr>
        <p:spPr>
          <a:xfrm>
            <a:off x="1893570" y="6858714"/>
            <a:ext cx="71265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Poor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893570" y="7148275"/>
            <a:ext cx="71265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Limited credit products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819150" y="7675959"/>
            <a:ext cx="8191500" cy="773430"/>
          </a:xfrm>
          <a:prstGeom prst="roundRect">
            <a:avLst>
              <a:gd name="adj" fmla="val 12315"/>
            </a:avLst>
          </a:prstGeom>
          <a:solidFill>
            <a:srgbClr val="FEF1F2"/>
          </a:solidFill>
          <a:ln w="7620">
            <a:solidFill>
              <a:srgbClr val="F8D0D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017270" y="7895034"/>
            <a:ext cx="800100" cy="3733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0–29</a:t>
            </a:r>
            <a:endParaRPr lang="en-US" sz="2100" dirty="0"/>
          </a:p>
        </p:txBody>
      </p:sp>
      <p:sp>
        <p:nvSpPr>
          <p:cNvPr id="30" name="Text 28"/>
          <p:cNvSpPr/>
          <p:nvPr/>
        </p:nvSpPr>
        <p:spPr>
          <a:xfrm>
            <a:off x="1893570" y="7788354"/>
            <a:ext cx="7126529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Very Poor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1893570" y="8077914"/>
            <a:ext cx="7126529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Decline — re-score after 90 days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9277350" y="2300049"/>
            <a:ext cx="8437245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vs Global Scoring Models</a:t>
            </a:r>
            <a:endParaRPr lang="en-US" sz="1800" dirty="0"/>
          </a:p>
        </p:txBody>
      </p:sp>
      <p:sp>
        <p:nvSpPr>
          <p:cNvPr id="33" name="Shape 31"/>
          <p:cNvSpPr/>
          <p:nvPr/>
        </p:nvSpPr>
        <p:spPr>
          <a:xfrm>
            <a:off x="9321165" y="2703909"/>
            <a:ext cx="8191500" cy="769620"/>
          </a:xfrm>
          <a:prstGeom prst="roundRect">
            <a:avLst>
              <a:gd name="adj" fmla="val 11139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9410700" y="2799159"/>
            <a:ext cx="76200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</a:t>
            </a:r>
            <a:endParaRPr lang="en-US" sz="1800" dirty="0"/>
          </a:p>
        </p:txBody>
      </p:sp>
      <p:sp>
        <p:nvSpPr>
          <p:cNvPr id="35" name="Shape 33"/>
          <p:cNvSpPr/>
          <p:nvPr/>
        </p:nvSpPr>
        <p:spPr>
          <a:xfrm>
            <a:off x="10229850" y="2703909"/>
            <a:ext cx="9525" cy="76962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10370820" y="2799159"/>
            <a:ext cx="1648896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(0–100)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12019716" y="2703909"/>
            <a:ext cx="9525" cy="76962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12160686" y="2799159"/>
            <a:ext cx="1591747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FICO (300–850)</a:t>
            </a:r>
            <a:endParaRPr lang="en-US" sz="1800" dirty="0"/>
          </a:p>
        </p:txBody>
      </p:sp>
      <p:sp>
        <p:nvSpPr>
          <p:cNvPr id="39" name="Shape 37"/>
          <p:cNvSpPr/>
          <p:nvPr/>
        </p:nvSpPr>
        <p:spPr>
          <a:xfrm>
            <a:off x="13809584" y="2703909"/>
            <a:ext cx="9525" cy="76962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0" name="Text 38"/>
          <p:cNvSpPr/>
          <p:nvPr/>
        </p:nvSpPr>
        <p:spPr>
          <a:xfrm>
            <a:off x="13950554" y="2799159"/>
            <a:ext cx="167128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VantageScore</a:t>
            </a:r>
            <a:endParaRPr lang="en-US" sz="1800" dirty="0"/>
          </a:p>
        </p:txBody>
      </p:sp>
      <p:sp>
        <p:nvSpPr>
          <p:cNvPr id="41" name="Shape 39"/>
          <p:cNvSpPr/>
          <p:nvPr/>
        </p:nvSpPr>
        <p:spPr>
          <a:xfrm>
            <a:off x="15678984" y="2703909"/>
            <a:ext cx="9525" cy="76962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15819954" y="2799159"/>
            <a:ext cx="1591747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Experian UK</a:t>
            </a:r>
            <a:endParaRPr lang="en-US" sz="1800" dirty="0"/>
          </a:p>
        </p:txBody>
      </p:sp>
      <p:sp>
        <p:nvSpPr>
          <p:cNvPr id="43" name="Shape 41"/>
          <p:cNvSpPr/>
          <p:nvPr/>
        </p:nvSpPr>
        <p:spPr>
          <a:xfrm>
            <a:off x="9277350" y="3549730"/>
            <a:ext cx="8191500" cy="514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4" name="Shape 42"/>
          <p:cNvSpPr/>
          <p:nvPr/>
        </p:nvSpPr>
        <p:spPr>
          <a:xfrm>
            <a:off x="9284970" y="3557349"/>
            <a:ext cx="1238250" cy="49911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9437369" y="3662123"/>
            <a:ext cx="1076325" cy="394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Excellent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10523220" y="355734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10664190" y="366212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85–100</a:t>
            </a:r>
            <a:endParaRPr lang="en-US" sz="1800" dirty="0"/>
          </a:p>
        </p:txBody>
      </p:sp>
      <p:sp>
        <p:nvSpPr>
          <p:cNvPr id="48" name="Shape 46"/>
          <p:cNvSpPr/>
          <p:nvPr/>
        </p:nvSpPr>
        <p:spPr>
          <a:xfrm>
            <a:off x="12257723" y="355734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12398693" y="366212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800–850</a:t>
            </a:r>
            <a:endParaRPr lang="en-US" sz="1800" dirty="0"/>
          </a:p>
        </p:txBody>
      </p:sp>
      <p:sp>
        <p:nvSpPr>
          <p:cNvPr id="50" name="Shape 48"/>
          <p:cNvSpPr/>
          <p:nvPr/>
        </p:nvSpPr>
        <p:spPr>
          <a:xfrm>
            <a:off x="13992225" y="355734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1" name="Text 49"/>
          <p:cNvSpPr/>
          <p:nvPr/>
        </p:nvSpPr>
        <p:spPr>
          <a:xfrm>
            <a:off x="14133195" y="366212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781–850</a:t>
            </a:r>
            <a:endParaRPr lang="en-US" sz="1800" dirty="0"/>
          </a:p>
        </p:txBody>
      </p:sp>
      <p:sp>
        <p:nvSpPr>
          <p:cNvPr id="52" name="Shape 50"/>
          <p:cNvSpPr/>
          <p:nvPr/>
        </p:nvSpPr>
        <p:spPr>
          <a:xfrm>
            <a:off x="15726727" y="355734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3" name="Text 51"/>
          <p:cNvSpPr/>
          <p:nvPr/>
        </p:nvSpPr>
        <p:spPr>
          <a:xfrm>
            <a:off x="15867697" y="366212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961–999</a:t>
            </a:r>
            <a:endParaRPr lang="en-US" sz="1800" dirty="0"/>
          </a:p>
        </p:txBody>
      </p:sp>
      <p:sp>
        <p:nvSpPr>
          <p:cNvPr id="54" name="Shape 52"/>
          <p:cNvSpPr/>
          <p:nvPr/>
        </p:nvSpPr>
        <p:spPr>
          <a:xfrm>
            <a:off x="9277350" y="4140280"/>
            <a:ext cx="81915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5" name="Shape 53"/>
          <p:cNvSpPr/>
          <p:nvPr/>
        </p:nvSpPr>
        <p:spPr>
          <a:xfrm>
            <a:off x="9284970" y="4147899"/>
            <a:ext cx="1238250" cy="78867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6" name="Text 54"/>
          <p:cNvSpPr/>
          <p:nvPr/>
        </p:nvSpPr>
        <p:spPr>
          <a:xfrm>
            <a:off x="9437370" y="4252674"/>
            <a:ext cx="100965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Very Good</a:t>
            </a:r>
            <a:endParaRPr lang="en-US" sz="1800" dirty="0"/>
          </a:p>
        </p:txBody>
      </p:sp>
      <p:sp>
        <p:nvSpPr>
          <p:cNvPr id="57" name="Shape 55"/>
          <p:cNvSpPr/>
          <p:nvPr/>
        </p:nvSpPr>
        <p:spPr>
          <a:xfrm>
            <a:off x="10523220" y="414789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8" name="Text 56"/>
          <p:cNvSpPr/>
          <p:nvPr/>
        </p:nvSpPr>
        <p:spPr>
          <a:xfrm>
            <a:off x="10664190" y="425267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22C55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75–84</a:t>
            </a:r>
            <a:endParaRPr lang="en-US" sz="1800" dirty="0"/>
          </a:p>
        </p:txBody>
      </p:sp>
      <p:sp>
        <p:nvSpPr>
          <p:cNvPr id="59" name="Shape 57"/>
          <p:cNvSpPr/>
          <p:nvPr/>
        </p:nvSpPr>
        <p:spPr>
          <a:xfrm>
            <a:off x="12257723" y="414789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0" name="Text 58"/>
          <p:cNvSpPr/>
          <p:nvPr/>
        </p:nvSpPr>
        <p:spPr>
          <a:xfrm>
            <a:off x="12398693" y="425267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740–799</a:t>
            </a:r>
            <a:endParaRPr lang="en-US" sz="1800" dirty="0"/>
          </a:p>
        </p:txBody>
      </p:sp>
      <p:sp>
        <p:nvSpPr>
          <p:cNvPr id="61" name="Shape 59"/>
          <p:cNvSpPr/>
          <p:nvPr/>
        </p:nvSpPr>
        <p:spPr>
          <a:xfrm>
            <a:off x="13992225" y="414789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2" name="Text 60"/>
          <p:cNvSpPr/>
          <p:nvPr/>
        </p:nvSpPr>
        <p:spPr>
          <a:xfrm>
            <a:off x="14133195" y="425267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661–780</a:t>
            </a:r>
            <a:endParaRPr lang="en-US" sz="1800" dirty="0"/>
          </a:p>
        </p:txBody>
      </p:sp>
      <p:sp>
        <p:nvSpPr>
          <p:cNvPr id="63" name="Shape 61"/>
          <p:cNvSpPr/>
          <p:nvPr/>
        </p:nvSpPr>
        <p:spPr>
          <a:xfrm>
            <a:off x="15726727" y="414789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4" name="Text 62"/>
          <p:cNvSpPr/>
          <p:nvPr/>
        </p:nvSpPr>
        <p:spPr>
          <a:xfrm>
            <a:off x="15867697" y="425267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881–960</a:t>
            </a:r>
            <a:endParaRPr lang="en-US" sz="1800" dirty="0"/>
          </a:p>
        </p:txBody>
      </p:sp>
      <p:sp>
        <p:nvSpPr>
          <p:cNvPr id="65" name="Shape 63"/>
          <p:cNvSpPr/>
          <p:nvPr/>
        </p:nvSpPr>
        <p:spPr>
          <a:xfrm>
            <a:off x="9277350" y="5020389"/>
            <a:ext cx="8191500" cy="514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6" name="Shape 64"/>
          <p:cNvSpPr/>
          <p:nvPr/>
        </p:nvSpPr>
        <p:spPr>
          <a:xfrm>
            <a:off x="9284970" y="5028009"/>
            <a:ext cx="1238250" cy="49911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7" name="Text 65"/>
          <p:cNvSpPr/>
          <p:nvPr/>
        </p:nvSpPr>
        <p:spPr>
          <a:xfrm>
            <a:off x="9437370" y="5132784"/>
            <a:ext cx="100965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Good</a:t>
            </a:r>
            <a:endParaRPr lang="en-US" sz="1800" dirty="0"/>
          </a:p>
        </p:txBody>
      </p:sp>
      <p:sp>
        <p:nvSpPr>
          <p:cNvPr id="68" name="Shape 66"/>
          <p:cNvSpPr/>
          <p:nvPr/>
        </p:nvSpPr>
        <p:spPr>
          <a:xfrm>
            <a:off x="10523220" y="502800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9" name="Text 67"/>
          <p:cNvSpPr/>
          <p:nvPr/>
        </p:nvSpPr>
        <p:spPr>
          <a:xfrm>
            <a:off x="10664190" y="513278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65–74</a:t>
            </a:r>
            <a:endParaRPr lang="en-US" sz="1800" dirty="0"/>
          </a:p>
        </p:txBody>
      </p:sp>
      <p:sp>
        <p:nvSpPr>
          <p:cNvPr id="70" name="Shape 68"/>
          <p:cNvSpPr/>
          <p:nvPr/>
        </p:nvSpPr>
        <p:spPr>
          <a:xfrm>
            <a:off x="12257723" y="502800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1" name="Text 69"/>
          <p:cNvSpPr/>
          <p:nvPr/>
        </p:nvSpPr>
        <p:spPr>
          <a:xfrm>
            <a:off x="12398693" y="513278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670–739</a:t>
            </a:r>
            <a:endParaRPr lang="en-US" sz="1800" dirty="0"/>
          </a:p>
        </p:txBody>
      </p:sp>
      <p:sp>
        <p:nvSpPr>
          <p:cNvPr id="72" name="Shape 70"/>
          <p:cNvSpPr/>
          <p:nvPr/>
        </p:nvSpPr>
        <p:spPr>
          <a:xfrm>
            <a:off x="13992225" y="502800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3" name="Text 71"/>
          <p:cNvSpPr/>
          <p:nvPr/>
        </p:nvSpPr>
        <p:spPr>
          <a:xfrm>
            <a:off x="14133195" y="513278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601–660</a:t>
            </a:r>
            <a:endParaRPr lang="en-US" sz="1800" dirty="0"/>
          </a:p>
        </p:txBody>
      </p:sp>
      <p:sp>
        <p:nvSpPr>
          <p:cNvPr id="74" name="Shape 72"/>
          <p:cNvSpPr/>
          <p:nvPr/>
        </p:nvSpPr>
        <p:spPr>
          <a:xfrm>
            <a:off x="15726727" y="502800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5" name="Text 73"/>
          <p:cNvSpPr/>
          <p:nvPr/>
        </p:nvSpPr>
        <p:spPr>
          <a:xfrm>
            <a:off x="15867697" y="513278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721–880</a:t>
            </a:r>
            <a:endParaRPr lang="en-US" sz="1800" dirty="0"/>
          </a:p>
        </p:txBody>
      </p:sp>
      <p:sp>
        <p:nvSpPr>
          <p:cNvPr id="76" name="Shape 74"/>
          <p:cNvSpPr/>
          <p:nvPr/>
        </p:nvSpPr>
        <p:spPr>
          <a:xfrm>
            <a:off x="9277350" y="5610939"/>
            <a:ext cx="8191500" cy="5143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7" name="Shape 75"/>
          <p:cNvSpPr/>
          <p:nvPr/>
        </p:nvSpPr>
        <p:spPr>
          <a:xfrm>
            <a:off x="9284970" y="5618559"/>
            <a:ext cx="1238250" cy="49911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8" name="Text 76"/>
          <p:cNvSpPr/>
          <p:nvPr/>
        </p:nvSpPr>
        <p:spPr>
          <a:xfrm>
            <a:off x="9437370" y="5723334"/>
            <a:ext cx="1009650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Fair</a:t>
            </a:r>
            <a:endParaRPr lang="en-US" sz="1800" dirty="0"/>
          </a:p>
        </p:txBody>
      </p:sp>
      <p:sp>
        <p:nvSpPr>
          <p:cNvPr id="79" name="Shape 77"/>
          <p:cNvSpPr/>
          <p:nvPr/>
        </p:nvSpPr>
        <p:spPr>
          <a:xfrm>
            <a:off x="10523220" y="561855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0" name="Text 78"/>
          <p:cNvSpPr/>
          <p:nvPr/>
        </p:nvSpPr>
        <p:spPr>
          <a:xfrm>
            <a:off x="10664190" y="572333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50–64</a:t>
            </a:r>
            <a:endParaRPr lang="en-US" sz="1800" dirty="0"/>
          </a:p>
        </p:txBody>
      </p:sp>
      <p:sp>
        <p:nvSpPr>
          <p:cNvPr id="81" name="Shape 79"/>
          <p:cNvSpPr/>
          <p:nvPr/>
        </p:nvSpPr>
        <p:spPr>
          <a:xfrm>
            <a:off x="12257723" y="561855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2" name="Text 80"/>
          <p:cNvSpPr/>
          <p:nvPr/>
        </p:nvSpPr>
        <p:spPr>
          <a:xfrm>
            <a:off x="12398693" y="572333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580–669</a:t>
            </a:r>
            <a:endParaRPr lang="en-US" sz="1800" dirty="0"/>
          </a:p>
        </p:txBody>
      </p:sp>
      <p:sp>
        <p:nvSpPr>
          <p:cNvPr id="83" name="Shape 81"/>
          <p:cNvSpPr/>
          <p:nvPr/>
        </p:nvSpPr>
        <p:spPr>
          <a:xfrm>
            <a:off x="13992225" y="561855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4" name="Text 82"/>
          <p:cNvSpPr/>
          <p:nvPr/>
        </p:nvSpPr>
        <p:spPr>
          <a:xfrm>
            <a:off x="14133195" y="572333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500–600</a:t>
            </a:r>
            <a:endParaRPr lang="en-US" sz="1800" dirty="0"/>
          </a:p>
        </p:txBody>
      </p:sp>
      <p:sp>
        <p:nvSpPr>
          <p:cNvPr id="85" name="Shape 83"/>
          <p:cNvSpPr/>
          <p:nvPr/>
        </p:nvSpPr>
        <p:spPr>
          <a:xfrm>
            <a:off x="15726727" y="5618559"/>
            <a:ext cx="9525" cy="49911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6" name="Text 84"/>
          <p:cNvSpPr/>
          <p:nvPr/>
        </p:nvSpPr>
        <p:spPr>
          <a:xfrm>
            <a:off x="15867697" y="5723334"/>
            <a:ext cx="153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561–720</a:t>
            </a:r>
            <a:endParaRPr lang="en-US" sz="1800" dirty="0"/>
          </a:p>
        </p:txBody>
      </p:sp>
      <p:sp>
        <p:nvSpPr>
          <p:cNvPr id="87" name="Shape 85"/>
          <p:cNvSpPr/>
          <p:nvPr/>
        </p:nvSpPr>
        <p:spPr>
          <a:xfrm>
            <a:off x="9277350" y="6201489"/>
            <a:ext cx="8191500" cy="803910"/>
          </a:xfrm>
          <a:prstGeom prst="roundRect">
            <a:avLst>
              <a:gd name="adj" fmla="val 10664"/>
            </a:avLst>
          </a:prstGeom>
          <a:solidFill>
            <a:srgbClr val="FFFFFF"/>
          </a:solidFill>
          <a:ln w="7620">
            <a:solidFill>
              <a:srgbClr val="DFE4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8" name="Shape 86"/>
          <p:cNvSpPr/>
          <p:nvPr/>
        </p:nvSpPr>
        <p:spPr>
          <a:xfrm>
            <a:off x="9284970" y="6209109"/>
            <a:ext cx="1238250" cy="788670"/>
          </a:xfrm>
          <a:prstGeom prst="rect">
            <a:avLst/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9" name="Text 87"/>
          <p:cNvSpPr/>
          <p:nvPr/>
        </p:nvSpPr>
        <p:spPr>
          <a:xfrm>
            <a:off x="9437370" y="6313884"/>
            <a:ext cx="1009650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Poor / Below</a:t>
            </a:r>
            <a:endParaRPr lang="en-US" sz="1800" dirty="0"/>
          </a:p>
        </p:txBody>
      </p:sp>
      <p:sp>
        <p:nvSpPr>
          <p:cNvPr id="90" name="Shape 88"/>
          <p:cNvSpPr/>
          <p:nvPr/>
        </p:nvSpPr>
        <p:spPr>
          <a:xfrm>
            <a:off x="10523220" y="620910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1" name="Text 89"/>
          <p:cNvSpPr/>
          <p:nvPr/>
        </p:nvSpPr>
        <p:spPr>
          <a:xfrm>
            <a:off x="10664190" y="631388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50</a:t>
            </a:r>
            <a:endParaRPr lang="en-US" sz="1800" dirty="0"/>
          </a:p>
        </p:txBody>
      </p:sp>
      <p:sp>
        <p:nvSpPr>
          <p:cNvPr id="92" name="Shape 90"/>
          <p:cNvSpPr/>
          <p:nvPr/>
        </p:nvSpPr>
        <p:spPr>
          <a:xfrm>
            <a:off x="12257723" y="620910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3" name="Text 91"/>
          <p:cNvSpPr/>
          <p:nvPr/>
        </p:nvSpPr>
        <p:spPr>
          <a:xfrm>
            <a:off x="12398693" y="631388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300–579</a:t>
            </a:r>
            <a:endParaRPr lang="en-US" sz="1800" dirty="0"/>
          </a:p>
        </p:txBody>
      </p:sp>
      <p:sp>
        <p:nvSpPr>
          <p:cNvPr id="94" name="Shape 92"/>
          <p:cNvSpPr/>
          <p:nvPr/>
        </p:nvSpPr>
        <p:spPr>
          <a:xfrm>
            <a:off x="13992225" y="620910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5" name="Text 93"/>
          <p:cNvSpPr/>
          <p:nvPr/>
        </p:nvSpPr>
        <p:spPr>
          <a:xfrm>
            <a:off x="14133195" y="631388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300–499</a:t>
            </a:r>
            <a:endParaRPr lang="en-US" sz="1800" dirty="0"/>
          </a:p>
        </p:txBody>
      </p:sp>
      <p:sp>
        <p:nvSpPr>
          <p:cNvPr id="96" name="Shape 94"/>
          <p:cNvSpPr/>
          <p:nvPr/>
        </p:nvSpPr>
        <p:spPr>
          <a:xfrm>
            <a:off x="15726727" y="6209109"/>
            <a:ext cx="9525" cy="78867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7" name="Text 95"/>
          <p:cNvSpPr/>
          <p:nvPr/>
        </p:nvSpPr>
        <p:spPr>
          <a:xfrm>
            <a:off x="15867697" y="6313884"/>
            <a:ext cx="153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0–560</a:t>
            </a:r>
            <a:endParaRPr lang="en-US" sz="1800" dirty="0"/>
          </a:p>
        </p:txBody>
      </p:sp>
      <p:sp>
        <p:nvSpPr>
          <p:cNvPr id="98" name="Shape 96"/>
          <p:cNvSpPr/>
          <p:nvPr/>
        </p:nvSpPr>
        <p:spPr>
          <a:xfrm>
            <a:off x="9277350" y="7119700"/>
            <a:ext cx="8191500" cy="853440"/>
          </a:xfrm>
          <a:prstGeom prst="roundRect">
            <a:avLst>
              <a:gd name="adj" fmla="val 11161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9" name="Text 97"/>
          <p:cNvSpPr/>
          <p:nvPr/>
        </p:nvSpPr>
        <p:spPr>
          <a:xfrm>
            <a:off x="9467850" y="7272100"/>
            <a:ext cx="8044815" cy="5867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ACS uses a </a:t>
            </a: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simplified 0–100 scale </a:t>
            </a: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purpose-built for MFS micro-lending in Bangladesh, calibrated to local financial behaviour patterns.</a:t>
            </a:r>
            <a:endParaRPr lang="en-US" sz="1800" dirty="0"/>
          </a:p>
        </p:txBody>
      </p:sp>
      <p:sp>
        <p:nvSpPr>
          <p:cNvPr id="100" name="Shape 98"/>
          <p:cNvSpPr/>
          <p:nvPr/>
        </p:nvSpPr>
        <p:spPr>
          <a:xfrm>
            <a:off x="0" y="968883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1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9150" y="9848850"/>
            <a:ext cx="428863" cy="285750"/>
          </a:xfrm>
          <a:prstGeom prst="rect">
            <a:avLst/>
          </a:prstGeom>
        </p:spPr>
      </p:pic>
      <p:sp>
        <p:nvSpPr>
          <p:cNvPr id="102" name="Shape 99"/>
          <p:cNvSpPr/>
          <p:nvPr/>
        </p:nvSpPr>
        <p:spPr>
          <a:xfrm>
            <a:off x="1457563" y="9886950"/>
            <a:ext cx="9525" cy="20955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0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76638" y="9848850"/>
            <a:ext cx="1229320" cy="285750"/>
          </a:xfrm>
          <a:prstGeom prst="rect">
            <a:avLst/>
          </a:prstGeom>
        </p:spPr>
      </p:pic>
      <p:sp>
        <p:nvSpPr>
          <p:cNvPr id="104" name="Text 100"/>
          <p:cNvSpPr/>
          <p:nvPr/>
        </p:nvSpPr>
        <p:spPr>
          <a:xfrm>
            <a:off x="15041642" y="9862185"/>
            <a:ext cx="2503408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3144500" y="-2095500"/>
            <a:ext cx="6667500" cy="6667500"/>
          </a:xfrm>
          <a:prstGeom prst="ellipse">
            <a:avLst/>
          </a:prstGeom>
          <a:solidFill>
            <a:srgbClr val="EEF1FB">
              <a:alpha val="8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9144000" cy="47625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144000" y="0"/>
            <a:ext cx="9144000" cy="47625"/>
          </a:xfrm>
          <a:prstGeom prst="rect">
            <a:avLst/>
          </a:prstGeom>
          <a:solidFill>
            <a:srgbClr val="E8151D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731919" y="2108835"/>
            <a:ext cx="571857" cy="3810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494276" y="2146935"/>
            <a:ext cx="23205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buNone/>
            </a:pPr>
            <a:r>
              <a:rPr lang="en-US" sz="21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endParaRPr lang="en-US" sz="21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916829" y="2108835"/>
            <a:ext cx="1639134" cy="38100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674219" y="2718435"/>
            <a:ext cx="14939443" cy="7924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5400" b="1" kern="0" spc="-162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Unlock a </a:t>
            </a:r>
            <a:r>
              <a:rPr lang="en-US" sz="5400" b="1" kern="0" spc="-162" dirty="0">
                <a:solidFill>
                  <a:srgbClr val="E815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Revenue Stream.</a:t>
            </a:r>
            <a:endParaRPr lang="en-US" sz="5400" dirty="0"/>
          </a:p>
        </p:txBody>
      </p:sp>
      <p:sp>
        <p:nvSpPr>
          <p:cNvPr id="10" name="Text 6"/>
          <p:cNvSpPr/>
          <p:nvPr/>
        </p:nvSpPr>
        <p:spPr>
          <a:xfrm>
            <a:off x="5667317" y="3663315"/>
            <a:ext cx="6953246" cy="7848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ctr">
              <a:lnSpc>
                <a:spcPct val="140000"/>
              </a:lnSpc>
              <a:buNone/>
            </a:pPr>
            <a:r>
              <a:rPr lang="en-US" sz="21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70M+ creditworthy Nagad users — zero acquisition cost. SSL ACS turns existing data into instant lending revenue.</a:t>
            </a:r>
            <a:endParaRPr lang="en-US" sz="2100" dirty="0"/>
          </a:p>
        </p:txBody>
      </p:sp>
      <p:sp>
        <p:nvSpPr>
          <p:cNvPr id="11" name="Shape 7"/>
          <p:cNvSpPr/>
          <p:nvPr/>
        </p:nvSpPr>
        <p:spPr>
          <a:xfrm>
            <a:off x="3143250" y="4638675"/>
            <a:ext cx="3898821" cy="2274570"/>
          </a:xfrm>
          <a:prstGeom prst="roundRect">
            <a:avLst>
              <a:gd name="adj" fmla="val 5863"/>
            </a:avLst>
          </a:prstGeom>
          <a:solidFill>
            <a:srgbClr val="EEF1F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3143250" y="4638675"/>
            <a:ext cx="3898821" cy="38100"/>
          </a:xfrm>
          <a:prstGeom prst="rect">
            <a:avLst/>
          </a:prstGeom>
          <a:solidFill>
            <a:srgbClr val="1B3A8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9"/>
          <p:cNvSpPr/>
          <p:nvPr/>
        </p:nvSpPr>
        <p:spPr>
          <a:xfrm>
            <a:off x="3409950" y="4905375"/>
            <a:ext cx="346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B3A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— Pilot</a:t>
            </a:r>
            <a:endParaRPr lang="en-US" sz="1800" dirty="0"/>
          </a:p>
        </p:txBody>
      </p:sp>
      <p:sp>
        <p:nvSpPr>
          <p:cNvPr id="14" name="Text 10"/>
          <p:cNvSpPr/>
          <p:nvPr/>
        </p:nvSpPr>
        <p:spPr>
          <a:xfrm>
            <a:off x="3409950" y="5271135"/>
            <a:ext cx="346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1M User Pilot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3409950" y="5617845"/>
            <a:ext cx="3466383" cy="8153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ACS scoring live · Nano-loans BDT 5K–50K · Real-time model retraining</a:t>
            </a:r>
            <a:endParaRPr lang="en-US" sz="1800" dirty="0"/>
          </a:p>
        </p:txBody>
      </p:sp>
      <p:sp>
        <p:nvSpPr>
          <p:cNvPr id="16" name="Shape 12"/>
          <p:cNvSpPr/>
          <p:nvPr/>
        </p:nvSpPr>
        <p:spPr>
          <a:xfrm>
            <a:off x="7194471" y="4638675"/>
            <a:ext cx="3898940" cy="2274570"/>
          </a:xfrm>
          <a:prstGeom prst="roundRect">
            <a:avLst>
              <a:gd name="adj" fmla="val 5863"/>
            </a:avLst>
          </a:prstGeom>
          <a:solidFill>
            <a:srgbClr val="FFF8EE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7194471" y="4638675"/>
            <a:ext cx="3898940" cy="38100"/>
          </a:xfrm>
          <a:prstGeom prst="rect">
            <a:avLst/>
          </a:prstGeom>
          <a:solidFill>
            <a:srgbClr val="F7941D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4"/>
          <p:cNvSpPr/>
          <p:nvPr/>
        </p:nvSpPr>
        <p:spPr>
          <a:xfrm>
            <a:off x="7461171" y="4905375"/>
            <a:ext cx="3466506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7941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— Scale</a:t>
            </a:r>
            <a:endParaRPr lang="en-US" sz="1800" dirty="0"/>
          </a:p>
        </p:txBody>
      </p:sp>
      <p:sp>
        <p:nvSpPr>
          <p:cNvPr id="19" name="Text 15"/>
          <p:cNvSpPr/>
          <p:nvPr/>
        </p:nvSpPr>
        <p:spPr>
          <a:xfrm>
            <a:off x="7461171" y="5271135"/>
            <a:ext cx="3466506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Nagad Base + BNPL</a:t>
            </a:r>
            <a:endParaRPr lang="en-US" sz="1800" dirty="0"/>
          </a:p>
        </p:txBody>
      </p:sp>
      <p:sp>
        <p:nvSpPr>
          <p:cNvPr id="20" name="Text 16"/>
          <p:cNvSpPr/>
          <p:nvPr/>
        </p:nvSpPr>
        <p:spPr>
          <a:xfrm>
            <a:off x="7461171" y="5617845"/>
            <a:ext cx="3466506" cy="8153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BNPL storefront live · Merchant credit limits · Uddokta MSME financing</a:t>
            </a:r>
            <a:endParaRPr lang="en-US" sz="1800" dirty="0"/>
          </a:p>
        </p:txBody>
      </p:sp>
      <p:sp>
        <p:nvSpPr>
          <p:cNvPr id="21" name="Shape 17"/>
          <p:cNvSpPr/>
          <p:nvPr/>
        </p:nvSpPr>
        <p:spPr>
          <a:xfrm>
            <a:off x="11245810" y="4638675"/>
            <a:ext cx="3898821" cy="2274570"/>
          </a:xfrm>
          <a:prstGeom prst="roundRect">
            <a:avLst>
              <a:gd name="adj" fmla="val 5863"/>
            </a:avLst>
          </a:prstGeom>
          <a:solidFill>
            <a:srgbClr val="F0FBF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Shape 18"/>
          <p:cNvSpPr/>
          <p:nvPr/>
        </p:nvSpPr>
        <p:spPr>
          <a:xfrm>
            <a:off x="11245810" y="4638675"/>
            <a:ext cx="3898821" cy="38100"/>
          </a:xfrm>
          <a:prstGeom prst="rect">
            <a:avLst/>
          </a:prstGeom>
          <a:solidFill>
            <a:srgbClr val="16A34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9"/>
          <p:cNvSpPr/>
          <p:nvPr/>
        </p:nvSpPr>
        <p:spPr>
          <a:xfrm>
            <a:off x="11512510" y="4905375"/>
            <a:ext cx="3466383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6A3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3 — Leadership</a:t>
            </a:r>
            <a:endParaRPr lang="en-US" sz="1800" dirty="0"/>
          </a:p>
        </p:txBody>
      </p:sp>
      <p:sp>
        <p:nvSpPr>
          <p:cNvPr id="24" name="Text 20"/>
          <p:cNvSpPr/>
          <p:nvPr/>
        </p:nvSpPr>
        <p:spPr>
          <a:xfrm>
            <a:off x="11512510" y="5271135"/>
            <a:ext cx="3466383" cy="6172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0F1D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Bangladesh's #1 Alt. Credit Access provider</a:t>
            </a:r>
            <a:endParaRPr lang="en-US" sz="1800" dirty="0"/>
          </a:p>
        </p:txBody>
      </p:sp>
      <p:sp>
        <p:nvSpPr>
          <p:cNvPr id="25" name="Text 21"/>
          <p:cNvSpPr/>
          <p:nvPr/>
        </p:nvSpPr>
        <p:spPr>
          <a:xfrm>
            <a:off x="11512510" y="5907405"/>
            <a:ext cx="3466383" cy="8153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3D4F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70M+ scored · Institutional partnerships · Cross-bank lending infrastructure</a:t>
            </a:r>
            <a:endParaRPr lang="en-US" sz="1800" dirty="0"/>
          </a:p>
        </p:txBody>
      </p:sp>
      <p:sp>
        <p:nvSpPr>
          <p:cNvPr id="28" name="Shape 24"/>
          <p:cNvSpPr/>
          <p:nvPr/>
        </p:nvSpPr>
        <p:spPr>
          <a:xfrm>
            <a:off x="9149596" y="7141845"/>
            <a:ext cx="9525" cy="662940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1" name="Shape 27"/>
          <p:cNvSpPr/>
          <p:nvPr/>
        </p:nvSpPr>
        <p:spPr>
          <a:xfrm>
            <a:off x="0" y="9685020"/>
            <a:ext cx="18288000" cy="9525"/>
          </a:xfrm>
          <a:prstGeom prst="rect">
            <a:avLst/>
          </a:prstGeom>
          <a:solidFill>
            <a:srgbClr val="DFE4F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9"/>
          <p:cNvSpPr/>
          <p:nvPr/>
        </p:nvSpPr>
        <p:spPr>
          <a:xfrm>
            <a:off x="2550795" y="9845040"/>
            <a:ext cx="159187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DF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800" dirty="0"/>
          </a:p>
        </p:txBody>
      </p:sp>
      <p:sp>
        <p:nvSpPr>
          <p:cNvPr id="35" name="Text 31"/>
          <p:cNvSpPr/>
          <p:nvPr/>
        </p:nvSpPr>
        <p:spPr>
          <a:xfrm>
            <a:off x="4363403" y="9845040"/>
            <a:ext cx="159187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DF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800" dirty="0"/>
          </a:p>
        </p:txBody>
      </p:sp>
      <p:sp>
        <p:nvSpPr>
          <p:cNvPr id="37" name="Text 33"/>
          <p:cNvSpPr/>
          <p:nvPr/>
        </p:nvSpPr>
        <p:spPr>
          <a:xfrm>
            <a:off x="6326029" y="9845040"/>
            <a:ext cx="159187" cy="3276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DFE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</a:t>
            </a:r>
            <a:endParaRPr lang="en-US" sz="1800" dirty="0"/>
          </a:p>
        </p:txBody>
      </p:sp>
      <p:sp>
        <p:nvSpPr>
          <p:cNvPr id="39" name="Text 35"/>
          <p:cNvSpPr/>
          <p:nvPr/>
        </p:nvSpPr>
        <p:spPr>
          <a:xfrm>
            <a:off x="13030200" y="9860281"/>
            <a:ext cx="4571810" cy="2971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6B7A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SSL Wireless Ltd. · Confidential · April 2026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1421</Words>
  <Application>Microsoft Office PowerPoint</Application>
  <PresentationFormat>Custom</PresentationFormat>
  <Paragraphs>343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Md Razu Ahmed</cp:lastModifiedBy>
  <cp:revision>1</cp:revision>
  <dcterms:created xsi:type="dcterms:W3CDTF">2026-04-26T05:24:47Z</dcterms:created>
  <dcterms:modified xsi:type="dcterms:W3CDTF">2026-04-26T05:30:44Z</dcterms:modified>
</cp:coreProperties>
</file>